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7" r:id="rId3"/>
    <p:sldId id="259" r:id="rId4"/>
    <p:sldId id="260" r:id="rId5"/>
    <p:sldId id="261" r:id="rId6"/>
    <p:sldId id="262" r:id="rId7"/>
    <p:sldId id="278" r:id="rId8"/>
    <p:sldId id="263" r:id="rId9"/>
    <p:sldId id="269" r:id="rId10"/>
    <p:sldId id="270" r:id="rId11"/>
    <p:sldId id="271" r:id="rId12"/>
    <p:sldId id="268" r:id="rId13"/>
    <p:sldId id="274" r:id="rId14"/>
    <p:sldId id="272" r:id="rId15"/>
    <p:sldId id="275" r:id="rId16"/>
    <p:sldId id="281" r:id="rId17"/>
    <p:sldId id="282" r:id="rId18"/>
    <p:sldId id="273" r:id="rId19"/>
    <p:sldId id="264" r:id="rId20"/>
    <p:sldId id="265" r:id="rId21"/>
    <p:sldId id="266" r:id="rId22"/>
    <p:sldId id="267" r:id="rId23"/>
    <p:sldId id="276" r:id="rId24"/>
    <p:sldId id="283" r:id="rId25"/>
    <p:sldId id="284" r:id="rId26"/>
    <p:sldId id="286" r:id="rId27"/>
    <p:sldId id="294" r:id="rId28"/>
    <p:sldId id="285" r:id="rId29"/>
    <p:sldId id="289" r:id="rId30"/>
    <p:sldId id="290" r:id="rId31"/>
    <p:sldId id="291" r:id="rId32"/>
    <p:sldId id="287" r:id="rId33"/>
    <p:sldId id="292" r:id="rId34"/>
    <p:sldId id="293" r:id="rId35"/>
    <p:sldId id="288" r:id="rId36"/>
    <p:sldId id="280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109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124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07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861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05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978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10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85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84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799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D15E2-22D9-4DF7-B3FB-5695CB87A5E3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72C30-569C-4F0B-8D30-92FB7174F4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059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10937" y="31427"/>
            <a:ext cx="8256896" cy="3478536"/>
          </a:xfrm>
        </p:spPr>
        <p:txBody>
          <a:bodyPr>
            <a:normAutofit fontScale="90000"/>
          </a:bodyPr>
          <a:lstStyle/>
          <a:p>
            <a:r>
              <a:rPr lang="es-ES" sz="5300" dirty="0" smtClean="0"/>
              <a:t>Análisis Computacional de Coros de </a:t>
            </a:r>
            <a:r>
              <a:rPr lang="es-ES" sz="5300" i="1" dirty="0" err="1" smtClean="0"/>
              <a:t>Eleutherodactylus</a:t>
            </a:r>
            <a:r>
              <a:rPr lang="es-ES" sz="5300" i="1" dirty="0" smtClean="0"/>
              <a:t> </a:t>
            </a:r>
            <a:r>
              <a:rPr lang="es-ES" sz="5300" i="1" dirty="0" err="1" smtClean="0"/>
              <a:t>eileenae</a:t>
            </a:r>
            <a:r>
              <a:rPr lang="es-ES" sz="5300" i="1" dirty="0" smtClean="0"/>
              <a:t> </a:t>
            </a:r>
            <a:r>
              <a:rPr lang="es-ES" sz="5300" dirty="0" smtClean="0"/>
              <a:t>(</a:t>
            </a:r>
            <a:r>
              <a:rPr lang="es-ES" sz="5300" dirty="0" err="1" smtClean="0"/>
              <a:t>Dunn</a:t>
            </a:r>
            <a:r>
              <a:rPr lang="es-ES" sz="5300" dirty="0" smtClean="0"/>
              <a:t>, 1926): Inferencia de Redes desde Señales </a:t>
            </a:r>
            <a:r>
              <a:rPr lang="es-ES" sz="5300" dirty="0" err="1" smtClean="0"/>
              <a:t>Bioacústicas</a:t>
            </a:r>
            <a:r>
              <a:rPr lang="es-ES" sz="5300" i="1" dirty="0" smtClean="0"/>
              <a:t>.</a:t>
            </a:r>
            <a:endParaRPr lang="es-ES" sz="53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125" y="3914360"/>
            <a:ext cx="7260609" cy="2446568"/>
          </a:xfrm>
        </p:spPr>
        <p:txBody>
          <a:bodyPr>
            <a:noAutofit/>
          </a:bodyPr>
          <a:lstStyle/>
          <a:p>
            <a:pPr algn="l"/>
            <a:r>
              <a:rPr lang="es-ES" dirty="0" smtClean="0"/>
              <a:t>Trabajo de Diploma presentado en opción al título de Licenciado en Ciencia de la Computación.</a:t>
            </a:r>
          </a:p>
          <a:p>
            <a:pPr algn="l"/>
            <a:r>
              <a:rPr lang="es-ES" dirty="0" smtClean="0"/>
              <a:t>Autor: Daniel Machado Pérez.</a:t>
            </a:r>
          </a:p>
          <a:p>
            <a:pPr algn="l"/>
            <a:r>
              <a:rPr lang="es-ES" dirty="0" smtClean="0"/>
              <a:t>Tutores: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/>
              <a:t>Dr. Roberto </a:t>
            </a:r>
            <a:r>
              <a:rPr lang="es-ES" dirty="0" err="1" smtClean="0"/>
              <a:t>Mulet</a:t>
            </a:r>
            <a:r>
              <a:rPr lang="es-ES" dirty="0" smtClean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/>
              <a:t>Dr. Milton García.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" y="-94674"/>
            <a:ext cx="1946512" cy="19465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1427"/>
            <a:ext cx="1373875" cy="18923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46" y="4036119"/>
            <a:ext cx="3475629" cy="2324809"/>
          </a:xfrm>
          <a:prstGeom prst="rect">
            <a:avLst/>
          </a:prstGeom>
        </p:spPr>
      </p:pic>
      <p:sp>
        <p:nvSpPr>
          <p:cNvPr id="7" name="Subtítulo 2"/>
          <p:cNvSpPr txBox="1">
            <a:spLocks/>
          </p:cNvSpPr>
          <p:nvPr/>
        </p:nvSpPr>
        <p:spPr>
          <a:xfrm>
            <a:off x="3407391" y="5148744"/>
            <a:ext cx="7260609" cy="2446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 smtClean="0"/>
              <a:t>Asesores: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/>
              <a:t>Dr. Roberto Alonso.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/>
              <a:t>Lic. José J. Díaz.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405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2647" y="232012"/>
            <a:ext cx="11077770" cy="1325563"/>
          </a:xfrm>
        </p:spPr>
        <p:txBody>
          <a:bodyPr>
            <a:normAutofit/>
          </a:bodyPr>
          <a:lstStyle/>
          <a:p>
            <a:r>
              <a:rPr lang="es-ES" sz="4000" dirty="0" smtClean="0"/>
              <a:t>Detección de cantos. Algoritmo basado en energías relativas.</a:t>
            </a:r>
            <a:endParaRPr lang="es-ES" sz="4000" dirty="0"/>
          </a:p>
        </p:txBody>
      </p:sp>
      <p:sp>
        <p:nvSpPr>
          <p:cNvPr id="4" name="Elipse 3"/>
          <p:cNvSpPr/>
          <p:nvPr/>
        </p:nvSpPr>
        <p:spPr>
          <a:xfrm>
            <a:off x="408696" y="499876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45660" y="1407450"/>
            <a:ext cx="11946340" cy="476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r>
              <a:rPr lang="es-ES" b="1" dirty="0" smtClean="0"/>
              <a:t>Supuesto:</a:t>
            </a:r>
            <a:r>
              <a:rPr lang="es-ES" dirty="0"/>
              <a:t> </a:t>
            </a:r>
            <a:r>
              <a:rPr lang="es-ES" dirty="0" smtClean="0"/>
              <a:t>Para </a:t>
            </a:r>
            <a:r>
              <a:rPr lang="es-ES" dirty="0"/>
              <a:t>cada micrófono, los cantos del individuo más cercano deben ser registrados con las mayores energías relativas a dicho micrófono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sz="2400" dirty="0" smtClean="0"/>
              <a:t> </a:t>
            </a:r>
            <a:r>
              <a:rPr lang="es-ES" b="1" dirty="0" smtClean="0"/>
              <a:t>Idea del algoritmo:</a:t>
            </a:r>
          </a:p>
          <a:p>
            <a:r>
              <a:rPr lang="es-ES" dirty="0" smtClean="0"/>
              <a:t>Seleccionar aleatoriamente un micrófono (</a:t>
            </a:r>
            <a:r>
              <a:rPr lang="es-ES" i="1" dirty="0" smtClean="0"/>
              <a:t>k</a:t>
            </a:r>
            <a:r>
              <a:rPr lang="es-ES" dirty="0" smtClean="0"/>
              <a:t>).</a:t>
            </a:r>
          </a:p>
          <a:p>
            <a:r>
              <a:rPr lang="es-ES" dirty="0" smtClean="0"/>
              <a:t>Identificar en </a:t>
            </a:r>
            <a:r>
              <a:rPr lang="es-ES" i="1" dirty="0" smtClean="0"/>
              <a:t>k</a:t>
            </a:r>
            <a:r>
              <a:rPr lang="es-ES" dirty="0" smtClean="0"/>
              <a:t> la mayor energía, guardarla, y eliminar </a:t>
            </a:r>
            <a:r>
              <a:rPr lang="es-ES" dirty="0"/>
              <a:t>la información de </a:t>
            </a:r>
            <a:r>
              <a:rPr lang="es-ES" dirty="0" smtClean="0"/>
              <a:t>ese canto </a:t>
            </a:r>
            <a:r>
              <a:rPr lang="es-ES" dirty="0"/>
              <a:t>de </a:t>
            </a:r>
            <a:r>
              <a:rPr lang="es-ES" dirty="0" smtClean="0"/>
              <a:t>todas las grabaciones.</a:t>
            </a:r>
          </a:p>
          <a:p>
            <a:r>
              <a:rPr lang="es-ES" dirty="0" smtClean="0"/>
              <a:t>Repetir hasta que se vacíen los vectores originales.</a:t>
            </a:r>
            <a:endParaRPr lang="es-ES" i="1" dirty="0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Detección. </a:t>
            </a:r>
            <a:r>
              <a:rPr lang="es-ES" dirty="0" err="1" smtClean="0"/>
              <a:t>AlgoritmoA</a:t>
            </a:r>
            <a:r>
              <a:rPr lang="es-ES" dirty="0" smtClean="0"/>
              <a:t> 8/21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5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2122" y="328696"/>
            <a:ext cx="11402498" cy="1325563"/>
          </a:xfrm>
        </p:spPr>
        <p:txBody>
          <a:bodyPr>
            <a:normAutofit/>
          </a:bodyPr>
          <a:lstStyle/>
          <a:p>
            <a:r>
              <a:rPr lang="es-ES" sz="4000" dirty="0"/>
              <a:t>Detección de cantos. Algoritmo </a:t>
            </a:r>
            <a:r>
              <a:rPr lang="es-ES" sz="4000" dirty="0" smtClean="0"/>
              <a:t>basado en </a:t>
            </a:r>
            <a:r>
              <a:rPr lang="es-ES" sz="4000" i="1" dirty="0" err="1" smtClean="0"/>
              <a:t>clustering</a:t>
            </a:r>
            <a:r>
              <a:rPr lang="es-ES" sz="4000" i="1" dirty="0" smtClean="0"/>
              <a:t> </a:t>
            </a:r>
            <a:r>
              <a:rPr lang="es-ES" sz="4000" dirty="0" smtClean="0"/>
              <a:t>espectro-temporal.</a:t>
            </a:r>
            <a:endParaRPr lang="es-ES" sz="4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62122" y="1803802"/>
                <a:ext cx="11240069" cy="4569702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s-ES" dirty="0" smtClean="0"/>
                  <a:t>Hallar máximos locales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ES" dirty="0" smtClean="0"/>
                  <a:t>Se filtran los máximos que podrían ser parejas de “CO” y “LIN”.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ES" dirty="0" smtClean="0"/>
                  <a:t>A las parejas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 smtClean="0"/>
                  <a:t> y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𝐿𝐼𝑁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𝐿𝐼𝑁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 smtClean="0"/>
                  <a:t> se les aplica </a:t>
                </a:r>
                <a:r>
                  <a:rPr lang="es-ES" i="1" dirty="0" err="1" smtClean="0"/>
                  <a:t>clustering</a:t>
                </a:r>
                <a:r>
                  <a:rPr lang="es-ES" i="1" dirty="0" smtClean="0"/>
                  <a:t> </a:t>
                </a:r>
                <a:r>
                  <a:rPr lang="es-ES" dirty="0" err="1" smtClean="0"/>
                  <a:t>aglomerativo</a:t>
                </a:r>
                <a:r>
                  <a:rPr lang="es-ES" dirty="0" smtClean="0"/>
                  <a:t> sobre las frecuencias.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ES" dirty="0"/>
                  <a:t>Se </a:t>
                </a:r>
                <a:r>
                  <a:rPr lang="es-ES" dirty="0" smtClean="0"/>
                  <a:t>selecciona </a:t>
                </a:r>
                <a:r>
                  <a:rPr lang="es-ES" dirty="0"/>
                  <a:t>la secuencia cuyo grupo </a:t>
                </a:r>
                <a:r>
                  <a:rPr lang="es-ES" dirty="0" smtClean="0"/>
                  <a:t>presenta </a:t>
                </a:r>
                <a:r>
                  <a:rPr lang="es-ES" dirty="0"/>
                  <a:t>la potencia media </a:t>
                </a:r>
                <a:r>
                  <a:rPr lang="es-ES" dirty="0" smtClean="0"/>
                  <a:t>de canto </a:t>
                </a:r>
                <a:r>
                  <a:rPr lang="es-ES" dirty="0"/>
                  <a:t>más alta, asignándola al micrófono correspondiente</a:t>
                </a:r>
                <a:r>
                  <a:rPr lang="es-E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ES" dirty="0"/>
                  <a:t>Se </a:t>
                </a:r>
                <a:r>
                  <a:rPr lang="es-ES" dirty="0" smtClean="0"/>
                  <a:t>descartan </a:t>
                </a:r>
                <a:r>
                  <a:rPr lang="es-ES" dirty="0"/>
                  <a:t>los canales con un número de máximos inferior al </a:t>
                </a:r>
                <a:r>
                  <a:rPr lang="es-ES" dirty="0" smtClean="0"/>
                  <a:t>umbral </a:t>
                </a:r>
                <a:r>
                  <a:rPr lang="es-ES" dirty="0"/>
                  <a:t>mínimo, declarándolos sin detección de Colín.</a:t>
                </a:r>
              </a:p>
            </p:txBody>
          </p:sp>
        </mc:Choice>
        <mc:Fallback xmlns="">
          <p:sp>
            <p:nvSpPr>
              <p:cNvPr id="5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122" y="1803802"/>
                <a:ext cx="11240069" cy="4569702"/>
              </a:xfrm>
              <a:blipFill rotWithShape="0">
                <a:blip r:embed="rId2"/>
                <a:stretch>
                  <a:fillRect l="-1139" t="-2400" r="-5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ipse 5"/>
          <p:cNvSpPr/>
          <p:nvPr/>
        </p:nvSpPr>
        <p:spPr>
          <a:xfrm>
            <a:off x="381207" y="533413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Detección. </a:t>
            </a:r>
            <a:r>
              <a:rPr lang="es-ES" dirty="0" err="1" smtClean="0"/>
              <a:t>AlgoritmoB</a:t>
            </a:r>
            <a:r>
              <a:rPr lang="es-ES" dirty="0" smtClean="0"/>
              <a:t> 9/21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525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2122" y="0"/>
            <a:ext cx="11416147" cy="1325563"/>
          </a:xfrm>
        </p:spPr>
        <p:txBody>
          <a:bodyPr>
            <a:normAutofit/>
          </a:bodyPr>
          <a:lstStyle/>
          <a:p>
            <a:r>
              <a:rPr lang="es-ES" sz="3600" dirty="0" smtClean="0"/>
              <a:t>Resultados. Obtención de secuencias de cantos sobre un fragmento de los datos de 20231021_190000.</a:t>
            </a:r>
            <a:endParaRPr lang="es-ES" sz="36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" t="8542"/>
          <a:stretch/>
        </p:blipFill>
        <p:spPr>
          <a:xfrm>
            <a:off x="521664" y="1146412"/>
            <a:ext cx="10972309" cy="5711587"/>
          </a:xfrm>
        </p:spPr>
      </p:pic>
      <p:sp>
        <p:nvSpPr>
          <p:cNvPr id="5" name="Elipse 4"/>
          <p:cNvSpPr/>
          <p:nvPr/>
        </p:nvSpPr>
        <p:spPr>
          <a:xfrm>
            <a:off x="381207" y="287754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10222172" y="6509982"/>
            <a:ext cx="1969827" cy="348018"/>
          </a:xfrm>
          <a:prstGeom prst="roundRect">
            <a:avLst>
              <a:gd name="adj" fmla="val 784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Detección 10/21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20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902" y="211825"/>
            <a:ext cx="10830637" cy="893644"/>
          </a:xfrm>
        </p:spPr>
        <p:txBody>
          <a:bodyPr/>
          <a:lstStyle/>
          <a:p>
            <a:r>
              <a:rPr lang="es-ES" dirty="0" smtClean="0"/>
              <a:t>Consistencia de resultados.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360" y="1106624"/>
            <a:ext cx="5951410" cy="5116761"/>
          </a:xfrm>
        </p:spPr>
      </p:pic>
      <p:sp>
        <p:nvSpPr>
          <p:cNvPr id="5" name="Elipse 4"/>
          <p:cNvSpPr/>
          <p:nvPr/>
        </p:nvSpPr>
        <p:spPr>
          <a:xfrm>
            <a:off x="381207" y="533413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81207" y="1105468"/>
            <a:ext cx="5992297" cy="563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Se realizan </a:t>
            </a:r>
            <a:r>
              <a:rPr lang="es-ES" i="1" dirty="0" smtClean="0"/>
              <a:t>n</a:t>
            </a:r>
            <a:r>
              <a:rPr lang="es-ES" dirty="0" smtClean="0"/>
              <a:t> ejecuciones independientes sobre el mismo conjunto </a:t>
            </a:r>
            <a:r>
              <a:rPr lang="es-ES" dirty="0"/>
              <a:t>de datos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construye una matriz </a:t>
            </a:r>
            <a:r>
              <a:rPr lang="es-ES" dirty="0"/>
              <a:t>de correlación cruzada entre todos los </a:t>
            </a:r>
            <a:r>
              <a:rPr lang="es-ES" dirty="0" smtClean="0"/>
              <a:t>vectores provenientes </a:t>
            </a:r>
            <a:r>
              <a:rPr lang="es-ES" dirty="0"/>
              <a:t>de las diferentes ejecuciones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agrupan las filas y columnas por vectores de distintas corridas correspondientes al mismo micrófono.</a:t>
            </a:r>
          </a:p>
          <a:p>
            <a:r>
              <a:rPr lang="es-ES" dirty="0" smtClean="0"/>
              <a:t>Se resaltan en rojo los </a:t>
            </a:r>
            <a:r>
              <a:rPr lang="es-ES" i="1" dirty="0" smtClean="0"/>
              <a:t>n</a:t>
            </a:r>
            <a:r>
              <a:rPr lang="es-ES" dirty="0" smtClean="0"/>
              <a:t> mayores valores de correlación de cada fila.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Consistencia 11/21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567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5498"/>
            <a:ext cx="12197440" cy="5013538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93711"/>
            <a:ext cx="11353801" cy="1325563"/>
          </a:xfrm>
        </p:spPr>
        <p:txBody>
          <a:bodyPr/>
          <a:lstStyle/>
          <a:p>
            <a:r>
              <a:rPr lang="es-ES" dirty="0" smtClean="0"/>
              <a:t>Evaluación de resultados. Comparación con etiquetado manual.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381207" y="533413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Evaluación 12/21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72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04" y="601650"/>
            <a:ext cx="6096000" cy="57855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5368" y="28153"/>
            <a:ext cx="10515600" cy="792150"/>
          </a:xfrm>
        </p:spPr>
        <p:txBody>
          <a:bodyPr/>
          <a:lstStyle/>
          <a:p>
            <a:r>
              <a:rPr lang="es-ES" dirty="0" smtClean="0"/>
              <a:t>Comparación entre algoritmos.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50797" y="1707410"/>
                <a:ext cx="6387596" cy="59182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400" b="1" dirty="0" smtClean="0"/>
                  <a:t>Algoritmo A</a:t>
                </a:r>
                <a:r>
                  <a:rPr lang="es-ES" sz="2400" dirty="0" smtClean="0"/>
                  <a:t>: energías relativas.</a:t>
                </a:r>
              </a:p>
              <a:p>
                <a:pPr marL="0" indent="0">
                  <a:buNone/>
                </a:pPr>
                <a:r>
                  <a:rPr lang="es-ES" sz="2400" b="1" dirty="0" smtClean="0"/>
                  <a:t>Algoritmo B</a:t>
                </a:r>
                <a:r>
                  <a:rPr lang="es-ES" sz="2400" dirty="0" smtClean="0"/>
                  <a:t>: </a:t>
                </a:r>
                <a:r>
                  <a:rPr lang="es-ES" sz="2400" i="1" dirty="0" err="1" smtClean="0"/>
                  <a:t>clustering</a:t>
                </a:r>
                <a:r>
                  <a:rPr lang="es-ES" sz="2400" i="1" dirty="0" smtClean="0"/>
                  <a:t> </a:t>
                </a:r>
                <a:r>
                  <a:rPr lang="es-ES" sz="2400" dirty="0" smtClean="0"/>
                  <a:t>espectro-temporal</a:t>
                </a:r>
                <a:r>
                  <a:rPr lang="es-ES" sz="2400" i="1" dirty="0" smtClean="0"/>
                  <a:t>.</a:t>
                </a:r>
                <a:endParaRPr lang="es-ES" sz="2400" dirty="0"/>
              </a:p>
              <a:p>
                <a:r>
                  <a:rPr lang="es-ES" sz="2400" dirty="0" smtClean="0"/>
                  <a:t>Comparación de tiempos de detección de cantos.</a:t>
                </a:r>
                <a:endParaRPr lang="es-ES" sz="2400" dirty="0"/>
              </a:p>
              <a:p>
                <a:r>
                  <a:rPr lang="es-ES" sz="2400" dirty="0" smtClean="0"/>
                  <a:t>Coeficientes de determinación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2400" dirty="0" smtClean="0"/>
                  <a:t> con </a:t>
                </a:r>
              </a:p>
              <a:p>
                <a:pPr marL="0" indent="0">
                  <a:buNone/>
                </a:pPr>
                <a:r>
                  <a:rPr lang="es-ES" sz="2400" dirty="0" smtClean="0"/>
                  <a:t>valores entre 0.99 y 1.00.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797" y="1707410"/>
                <a:ext cx="6387596" cy="5918290"/>
              </a:xfrm>
              <a:blipFill rotWithShape="0">
                <a:blip r:embed="rId3"/>
                <a:stretch>
                  <a:fillRect l="-1527" t="-14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/>
          <p:cNvSpPr/>
          <p:nvPr/>
        </p:nvSpPr>
        <p:spPr>
          <a:xfrm>
            <a:off x="422150" y="287751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Comparación 13/21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89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014"/>
            <a:ext cx="6722660" cy="109345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Interacciones. Modelo de </a:t>
            </a:r>
            <a:r>
              <a:rPr lang="es-ES" dirty="0" err="1" smtClean="0"/>
              <a:t>Ising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88" y="117925"/>
            <a:ext cx="2290853" cy="881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contenido 2"/>
              <p:cNvSpPr txBox="1">
                <a:spLocks/>
              </p:cNvSpPr>
              <p:nvPr/>
            </p:nvSpPr>
            <p:spPr>
              <a:xfrm>
                <a:off x="422150" y="974839"/>
                <a:ext cx="11615175" cy="57488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Red de espines (Colines) con dos posibles estados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 smtClean="0"/>
                  <a:t> </a:t>
                </a:r>
                <a:r>
                  <a:rPr lang="el-GR" dirty="0" smtClean="0"/>
                  <a:t>ϵ</a:t>
                </a:r>
                <a:r>
                  <a:rPr lang="es-ES" dirty="0" smtClean="0"/>
                  <a:t> {-1, +1} </a:t>
                </a:r>
              </a:p>
              <a:p>
                <a:pPr marL="0" indent="0">
                  <a:buNone/>
                </a:pPr>
                <a:r>
                  <a:rPr lang="es-ES" dirty="0" smtClean="0"/>
                  <a:t>(silencio o vocalización).</a:t>
                </a:r>
              </a:p>
              <a:p>
                <a:r>
                  <a:rPr lang="es-ES" dirty="0" smtClean="0"/>
                  <a:t>Interacciones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 smtClean="0"/>
                  <a:t> y campo externo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 smtClean="0"/>
                  <a:t>.</a:t>
                </a:r>
              </a:p>
              <a:p>
                <a:r>
                  <a:rPr lang="es-ES" dirty="0"/>
                  <a:t>D</a:t>
                </a:r>
                <a:r>
                  <a:rPr lang="es-ES" dirty="0" smtClean="0"/>
                  <a:t>istribución </a:t>
                </a:r>
                <a:r>
                  <a:rPr lang="es-ES" dirty="0"/>
                  <a:t>de </a:t>
                </a:r>
                <a:r>
                  <a:rPr lang="es-ES" dirty="0" smtClean="0"/>
                  <a:t>probabilidad: </a:t>
                </a:r>
                <a:r>
                  <a:rPr lang="es-ES" dirty="0" err="1" smtClean="0"/>
                  <a:t>Boltzman</a:t>
                </a:r>
                <a:r>
                  <a:rPr lang="es-ES" dirty="0" smtClean="0"/>
                  <a:t>.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ES" dirty="0" smtClean="0"/>
                  <a:t>: Función </a:t>
                </a:r>
                <a:r>
                  <a:rPr lang="es-ES" dirty="0"/>
                  <a:t>de partición que garantiza la </a:t>
                </a:r>
                <a:r>
                  <a:rPr lang="es-ES" dirty="0" smtClean="0"/>
                  <a:t>normalización.</a:t>
                </a: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Usualmente el cálculo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no es computacionalmente factible por el tamaño del sistema</a:t>
                </a:r>
                <a:r>
                  <a:rPr lang="es-ES" dirty="0" smtClean="0"/>
                  <a:t>.</a:t>
                </a:r>
                <a:endParaRPr lang="es-ES" dirty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10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50" y="974839"/>
                <a:ext cx="11615175" cy="5748883"/>
              </a:xfrm>
              <a:prstGeom prst="rect">
                <a:avLst/>
              </a:prstGeom>
              <a:blipFill rotWithShape="0">
                <a:blip r:embed="rId3"/>
                <a:stretch>
                  <a:fillRect l="-1049" t="-24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/>
          <p:cNvSpPr/>
          <p:nvPr/>
        </p:nvSpPr>
        <p:spPr>
          <a:xfrm>
            <a:off x="422150" y="410583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err="1" smtClean="0"/>
              <a:t>Ising</a:t>
            </a:r>
            <a:r>
              <a:rPr lang="es-ES" dirty="0" smtClean="0"/>
              <a:t> 14/21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72793" y="6488668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Ising</a:t>
            </a:r>
            <a:r>
              <a:rPr lang="es-ES" dirty="0" smtClean="0">
                <a:solidFill>
                  <a:schemeClr val="bg1"/>
                </a:solidFill>
              </a:rPr>
              <a:t> (1925)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111828" y="327764"/>
            <a:ext cx="263650" cy="38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 smtClean="0"/>
              <a:t>1</a:t>
            </a: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-82572" y="6530763"/>
            <a:ext cx="418325" cy="38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 smtClean="0">
                <a:solidFill>
                  <a:schemeClr val="bg1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97284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014"/>
            <a:ext cx="6722660" cy="109345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Interacciones. Modelo de </a:t>
            </a:r>
            <a:r>
              <a:rPr lang="es-ES" dirty="0" err="1" smtClean="0"/>
              <a:t>Ising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88" y="117925"/>
            <a:ext cx="2290853" cy="881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contenido 2"/>
              <p:cNvSpPr txBox="1">
                <a:spLocks/>
              </p:cNvSpPr>
              <p:nvPr/>
            </p:nvSpPr>
            <p:spPr>
              <a:xfrm>
                <a:off x="422150" y="965815"/>
                <a:ext cx="11769849" cy="58921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σ</m:t>
                    </m:r>
                    <m:r>
                      <m:rPr>
                        <m:nor/>
                      </m:rPr>
                      <a:rPr lang="es-ES" dirty="0"/>
                      <m:t> = 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σ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σ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, donde,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s-ES" dirty="0"/>
                  <a:t> representa una configuración global del sistema.</a:t>
                </a:r>
              </a:p>
              <a:p>
                <a:pPr marL="0" indent="0">
                  <a:buNone/>
                </a:pPr>
                <a:r>
                  <a:rPr lang="es-ES" b="1" dirty="0" smtClean="0"/>
                  <a:t>Problema:</a:t>
                </a:r>
                <a:r>
                  <a:rPr lang="es-ES" dirty="0" smtClean="0"/>
                  <a:t> Dado </a:t>
                </a:r>
                <a:r>
                  <a:rPr lang="es-ES" dirty="0"/>
                  <a:t>un conjunto de configuraciones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dirty="0"/>
                              <m:t>σ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m:rPr>
                                <m:nor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l-GR" dirty="0"/>
                              <m:t>σ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s-ES" dirty="0" smtClean="0"/>
                  <a:t>, </a:t>
                </a:r>
                <a:r>
                  <a:rPr lang="es-ES" dirty="0"/>
                  <a:t>encontrar los parámetros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 smtClean="0"/>
                  <a:t> </a:t>
                </a:r>
                <a:r>
                  <a:rPr lang="es-ES" dirty="0"/>
                  <a:t>que maximizan la verosimilitud del modelo</a:t>
                </a:r>
                <a:r>
                  <a:rPr lang="es-ES" dirty="0" smtClean="0"/>
                  <a:t>.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dirty="0"/>
                                        <m:t>σ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cuyo gradiente con respecto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" dirty="0"/>
                  <a:t> se expresa como</a:t>
                </a:r>
                <a:r>
                  <a:rPr lang="es-ES" dirty="0" smtClean="0"/>
                  <a:t>: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σ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σ</m:t>
                                  </m:r>
                                </m:e>
                                <m:sub>
                                  <m:r>
                                    <a:rPr lang="es-E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𝑑𝑎𝑡𝑜𝑠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σ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σ</m:t>
                                  </m:r>
                                </m:e>
                                <m:sub>
                                  <m:r>
                                    <a:rPr lang="es-E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𝑚𝑜𝑑𝑒𝑙𝑜</m:t>
                          </m:r>
                        </m:sub>
                      </m:sSub>
                    </m:oMath>
                  </m:oMathPara>
                </a14:m>
                <a:endParaRPr lang="es-E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Lo mismo aplica para para los gradientes respecto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/>
                  <a:t>.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10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50" y="965815"/>
                <a:ext cx="11769849" cy="5892185"/>
              </a:xfrm>
              <a:prstGeom prst="rect">
                <a:avLst/>
              </a:prstGeom>
              <a:blipFill rotWithShape="0">
                <a:blip r:embed="rId3"/>
                <a:stretch>
                  <a:fillRect l="-1036" t="-16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/>
          <p:cNvSpPr/>
          <p:nvPr/>
        </p:nvSpPr>
        <p:spPr>
          <a:xfrm>
            <a:off x="422150" y="410583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err="1" smtClean="0"/>
              <a:t>Ising</a:t>
            </a:r>
            <a:r>
              <a:rPr lang="es-ES" dirty="0" smtClean="0"/>
              <a:t> 15/21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24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0835" y="36714"/>
            <a:ext cx="10515600" cy="1325563"/>
          </a:xfrm>
        </p:spPr>
        <p:txBody>
          <a:bodyPr/>
          <a:lstStyle/>
          <a:p>
            <a:r>
              <a:rPr lang="es-ES" dirty="0" smtClean="0"/>
              <a:t>Descenso por Gradiente.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13816" y="1219557"/>
                <a:ext cx="11764369" cy="53313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Se puede aplicar Descenso por Gradiente para inferir los parámetros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 smtClean="0"/>
                  <a:t> que mejor expliquen las interacciones observadas.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dirty="0" smtClean="0"/>
                  <a:t>Las actualizaciones se realizan según las siguientes reglas:</a:t>
                </a:r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←"/>
                          <m:pos m:val="top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dirty="0"/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𝑑𝑎𝑡𝑜𝑠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dirty="0"/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𝑚𝑜𝑑𝑒𝑙𝑜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E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groupChr>
                        <m:groupChrPr>
                          <m:chr m:val="←"/>
                          <m:pos m:val="to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dirty="0"/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dirty="0"/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𝑑𝑎𝑡𝑜𝑠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dirty="0"/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dirty="0"/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𝑚𝑜𝑑𝑒𝑙𝑜</m:t>
                              </m:r>
                            </m:sub>
                          </m:sSub>
                        </m:e>
                      </m:d>
                      <m:r>
                        <a:rPr lang="es-ES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dirty="0" smtClean="0"/>
                  <a:t>: tasa de aprendizaje.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s-ES" dirty="0" smtClean="0"/>
                  <a:t>: coeficiente de regularización para evitar sobreajuste y favorecer soluciones más estables.</a:t>
                </a:r>
              </a:p>
            </p:txBody>
          </p:sp>
        </mc:Choice>
        <mc:Fallback xmlns="">
          <p:sp>
            <p:nvSpPr>
              <p:cNvPr id="5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816" y="1219557"/>
                <a:ext cx="11764369" cy="5331368"/>
              </a:xfrm>
              <a:blipFill rotWithShape="0">
                <a:blip r:embed="rId2"/>
                <a:stretch>
                  <a:fillRect l="-1036" t="-2286" r="-13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4" t="8684" r="11941" b="859"/>
          <a:stretch/>
        </p:blipFill>
        <p:spPr>
          <a:xfrm>
            <a:off x="10112991" y="98995"/>
            <a:ext cx="1524473" cy="1201003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261868" y="576665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err="1" smtClean="0"/>
              <a:t>Gradient</a:t>
            </a:r>
            <a:r>
              <a:rPr lang="es-ES" dirty="0" smtClean="0"/>
              <a:t> </a:t>
            </a:r>
            <a:r>
              <a:rPr lang="es-ES" dirty="0" err="1" smtClean="0"/>
              <a:t>Descent</a:t>
            </a:r>
            <a:r>
              <a:rPr lang="es-ES" dirty="0" smtClean="0"/>
              <a:t> 16/21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004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3415" y="13648"/>
            <a:ext cx="10515600" cy="9280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Resultados. Grabaciones del 20231021_190000.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/>
          <a:stretch/>
        </p:blipFill>
        <p:spPr>
          <a:xfrm>
            <a:off x="6151217" y="1655388"/>
            <a:ext cx="5874099" cy="4371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/>
              <p:cNvSpPr txBox="1">
                <a:spLocks/>
              </p:cNvSpPr>
              <p:nvPr/>
            </p:nvSpPr>
            <p:spPr>
              <a:xfrm>
                <a:off x="2256422" y="777921"/>
                <a:ext cx="1580865" cy="9280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2900" dirty="0" smtClean="0"/>
                  <a:t>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 sz="290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es-ES" sz="29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6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422" y="777921"/>
                <a:ext cx="1580865" cy="928048"/>
              </a:xfrm>
              <a:prstGeom prst="rect">
                <a:avLst/>
              </a:prstGeom>
              <a:blipFill rotWithShape="0">
                <a:blip r:embed="rId3"/>
                <a:stretch>
                  <a:fillRect l="-77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/>
              <p:cNvSpPr txBox="1">
                <a:spLocks/>
              </p:cNvSpPr>
              <p:nvPr/>
            </p:nvSpPr>
            <p:spPr>
              <a:xfrm>
                <a:off x="7279937" y="764275"/>
                <a:ext cx="3616657" cy="9280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2900" dirty="0"/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900" b="0" i="0" smtClean="0">
                        <a:latin typeface="Cambria Math" panose="02040503050406030204" pitchFamily="18" charset="0"/>
                      </a:rPr>
                      <m:t>rafo</m:t>
                    </m:r>
                    <m:r>
                      <a:rPr lang="es-ES" sz="2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9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es-ES" sz="2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900" b="0" i="0" smtClean="0">
                        <a:latin typeface="Cambria Math" panose="02040503050406030204" pitchFamily="18" charset="0"/>
                      </a:rPr>
                      <m:t>interacciones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7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937" y="764275"/>
                <a:ext cx="3616657" cy="928048"/>
              </a:xfrm>
              <a:prstGeom prst="rect">
                <a:avLst/>
              </a:prstGeom>
              <a:blipFill rotWithShape="0">
                <a:blip r:embed="rId4"/>
                <a:stretch>
                  <a:fillRect l="-337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"/>
          <a:stretch/>
        </p:blipFill>
        <p:spPr>
          <a:xfrm>
            <a:off x="447992" y="1655388"/>
            <a:ext cx="5703223" cy="4823394"/>
          </a:xfrm>
        </p:spPr>
      </p:pic>
      <p:sp>
        <p:nvSpPr>
          <p:cNvPr id="9" name="Elipse 8"/>
          <p:cNvSpPr/>
          <p:nvPr/>
        </p:nvSpPr>
        <p:spPr>
          <a:xfrm>
            <a:off x="447992" y="354843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err="1" smtClean="0"/>
              <a:t>Jij</a:t>
            </a:r>
            <a:r>
              <a:rPr lang="es-ES" dirty="0" smtClean="0"/>
              <a:t> 17/21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208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654" y="160409"/>
            <a:ext cx="10515600" cy="1325563"/>
          </a:xfrm>
        </p:spPr>
        <p:txBody>
          <a:bodyPr/>
          <a:lstStyle/>
          <a:p>
            <a:r>
              <a:rPr lang="es-ES" dirty="0" smtClean="0"/>
              <a:t>Preliminares.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10654" y="1268340"/>
            <a:ext cx="10515600" cy="5323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err="1" smtClean="0"/>
              <a:t>Eleutherodactylus</a:t>
            </a:r>
            <a:r>
              <a:rPr lang="es-ES" i="1" dirty="0" smtClean="0"/>
              <a:t> </a:t>
            </a:r>
            <a:r>
              <a:rPr lang="es-ES" i="1" dirty="0" err="1" smtClean="0"/>
              <a:t>eileenae</a:t>
            </a:r>
            <a:r>
              <a:rPr lang="es-ES" i="1" dirty="0" smtClean="0"/>
              <a:t> </a:t>
            </a:r>
            <a:r>
              <a:rPr lang="es-ES" dirty="0" err="1" smtClean="0"/>
              <a:t>Dunn</a:t>
            </a:r>
            <a:r>
              <a:rPr lang="es-ES" dirty="0" smtClean="0"/>
              <a:t>, 1926</a:t>
            </a:r>
            <a:r>
              <a:rPr lang="es-ES" i="1" dirty="0" smtClean="0"/>
              <a:t> </a:t>
            </a:r>
            <a:r>
              <a:rPr lang="es-ES" dirty="0" smtClean="0"/>
              <a:t>(Colín)</a:t>
            </a:r>
            <a:r>
              <a:rPr lang="es-ES" i="1" dirty="0" smtClean="0"/>
              <a:t> </a:t>
            </a:r>
            <a:r>
              <a:rPr lang="es-ES" dirty="0" smtClean="0"/>
              <a:t>es una especie de rana cubana que habita la zona forestal del Occidente y Centro del país. </a:t>
            </a:r>
          </a:p>
          <a:p>
            <a:endParaRPr lang="es-ES" dirty="0" smtClean="0"/>
          </a:p>
          <a:p>
            <a:r>
              <a:rPr lang="es-ES" dirty="0" smtClean="0"/>
              <a:t>Su canto característico consiste en una señal que tiene 2 momentos: un momento de baja frecuencia (CO) y uno de alta frecuencia (LIN).</a:t>
            </a:r>
          </a:p>
          <a:p>
            <a:endParaRPr lang="es-ES" dirty="0" smtClean="0"/>
          </a:p>
          <a:p>
            <a:r>
              <a:rPr lang="es-ES" dirty="0" smtClean="0"/>
              <a:t>Así se escucha un Colín vocalizando:</a:t>
            </a:r>
          </a:p>
          <a:p>
            <a:endParaRPr lang="es-ES" dirty="0"/>
          </a:p>
          <a:p>
            <a:r>
              <a:rPr lang="es-ES" dirty="0" smtClean="0"/>
              <a:t>Así se escuchan las grabaciones de coros de Colines: </a:t>
            </a:r>
          </a:p>
        </p:txBody>
      </p:sp>
      <p:sp>
        <p:nvSpPr>
          <p:cNvPr id="5" name="Elipse 4"/>
          <p:cNvSpPr/>
          <p:nvPr/>
        </p:nvSpPr>
        <p:spPr>
          <a:xfrm>
            <a:off x="229739" y="700360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coli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84" end="15705.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4048382"/>
            <a:ext cx="609600" cy="609600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Preliminares  2/21</a:t>
            </a:r>
            <a:endParaRPr lang="es-ES" dirty="0"/>
          </a:p>
        </p:txBody>
      </p:sp>
      <p:pic>
        <p:nvPicPr>
          <p:cNvPr id="7" name="20231021_190000A17 00_00_00-00_00_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1650" end="574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50416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7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6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0" y="1226659"/>
            <a:ext cx="11922802" cy="5011904"/>
          </a:xfr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08461" y="242294"/>
            <a:ext cx="11733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Persistencia de algunas interacciones en el tiempo.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293429" y="782245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redondeado 13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err="1" smtClean="0"/>
              <a:t>Jij</a:t>
            </a:r>
            <a:r>
              <a:rPr lang="es-ES" dirty="0" smtClean="0"/>
              <a:t>  18/21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78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7" y="1610648"/>
            <a:ext cx="12071011" cy="4517198"/>
          </a:xfr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08461" y="242294"/>
            <a:ext cx="11733834" cy="1325563"/>
          </a:xfrm>
        </p:spPr>
        <p:txBody>
          <a:bodyPr/>
          <a:lstStyle/>
          <a:p>
            <a:r>
              <a:rPr lang="es-ES" dirty="0" smtClean="0"/>
              <a:t>Persistencia de algunas interacciones en el tiempo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300250" y="782245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err="1" smtClean="0"/>
              <a:t>Jij</a:t>
            </a:r>
            <a:r>
              <a:rPr lang="es-ES" dirty="0" smtClean="0"/>
              <a:t> 19/21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77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9466"/>
            <a:ext cx="10515600" cy="1325563"/>
          </a:xfrm>
        </p:spPr>
        <p:txBody>
          <a:bodyPr/>
          <a:lstStyle/>
          <a:p>
            <a:r>
              <a:rPr lang="es-ES" dirty="0" smtClean="0"/>
              <a:t>Capacidad de predecir la tasa de aparición de patrones de cantos.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298665"/>
            <a:ext cx="5286374" cy="5286374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4" y="1298664"/>
            <a:ext cx="5286375" cy="5286375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500135" y="318222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err="1" smtClean="0"/>
              <a:t>Pattern</a:t>
            </a:r>
            <a:r>
              <a:rPr lang="es-ES" dirty="0" smtClean="0"/>
              <a:t> </a:t>
            </a:r>
            <a:r>
              <a:rPr lang="es-ES" dirty="0" err="1" smtClean="0"/>
              <a:t>Rate</a:t>
            </a:r>
            <a:r>
              <a:rPr lang="es-ES" dirty="0" smtClean="0"/>
              <a:t> 20/21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07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7700"/>
            <a:ext cx="10515600" cy="1325563"/>
          </a:xfrm>
        </p:spPr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8364" y="1798328"/>
            <a:ext cx="11973636" cy="3947379"/>
          </a:xfrm>
        </p:spPr>
        <p:txBody>
          <a:bodyPr>
            <a:normAutofit/>
          </a:bodyPr>
          <a:lstStyle/>
          <a:p>
            <a:r>
              <a:rPr lang="es-ES" dirty="0" smtClean="0"/>
              <a:t>Se desarrolló y validó un </a:t>
            </a:r>
            <a:r>
              <a:rPr lang="es-ES" dirty="0"/>
              <a:t>flujo computacional </a:t>
            </a:r>
            <a:r>
              <a:rPr lang="es-ES" dirty="0" smtClean="0"/>
              <a:t>automatizado </a:t>
            </a:r>
            <a:r>
              <a:rPr lang="es-ES" dirty="0"/>
              <a:t>para el análisis de coros de </a:t>
            </a:r>
            <a:r>
              <a:rPr lang="es-ES" i="1" dirty="0" err="1"/>
              <a:t>Eleutherodactylus</a:t>
            </a:r>
            <a:r>
              <a:rPr lang="es-ES" i="1" dirty="0"/>
              <a:t> </a:t>
            </a:r>
            <a:r>
              <a:rPr lang="es-ES" i="1" dirty="0" err="1" smtClean="0"/>
              <a:t>eileenae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 eliminación de ruido y sincronización produjeron un </a:t>
            </a:r>
            <a:r>
              <a:rPr lang="es-ES" i="1" dirty="0" err="1" smtClean="0"/>
              <a:t>dataset</a:t>
            </a:r>
            <a:r>
              <a:rPr lang="es-ES" i="1" dirty="0" smtClean="0"/>
              <a:t> </a:t>
            </a:r>
            <a:r>
              <a:rPr lang="es-ES" dirty="0" smtClean="0"/>
              <a:t>“limpio”.</a:t>
            </a:r>
          </a:p>
          <a:p>
            <a:r>
              <a:rPr lang="es-ES" dirty="0" smtClean="0"/>
              <a:t>Se propusieron algoritmos consistentes </a:t>
            </a:r>
            <a:r>
              <a:rPr lang="es-ES" dirty="0"/>
              <a:t>para detectar y asignar </a:t>
            </a:r>
            <a:r>
              <a:rPr lang="es-ES" dirty="0" smtClean="0"/>
              <a:t>cantos.</a:t>
            </a:r>
          </a:p>
          <a:p>
            <a:r>
              <a:rPr lang="es-ES" dirty="0" smtClean="0"/>
              <a:t>Se </a:t>
            </a:r>
            <a:r>
              <a:rPr lang="es-ES" dirty="0"/>
              <a:t>infirieron dos modelos de interacciones acústicas: el modelo </a:t>
            </a:r>
            <a:r>
              <a:rPr lang="es-ES" dirty="0" smtClean="0"/>
              <a:t>Independiente </a:t>
            </a:r>
            <a:r>
              <a:rPr lang="es-ES" dirty="0"/>
              <a:t>y el modelo de </a:t>
            </a:r>
            <a:r>
              <a:rPr lang="es-ES" dirty="0" err="1"/>
              <a:t>Ising</a:t>
            </a:r>
            <a:r>
              <a:rPr lang="es-ES" dirty="0" smtClean="0"/>
              <a:t>. </a:t>
            </a:r>
          </a:p>
          <a:p>
            <a:r>
              <a:rPr lang="es-ES" dirty="0" smtClean="0"/>
              <a:t>La tesis </a:t>
            </a:r>
            <a:r>
              <a:rPr lang="es-ES" dirty="0"/>
              <a:t>representa un avance significativo en el estudio </a:t>
            </a:r>
            <a:r>
              <a:rPr lang="es-ES" dirty="0" smtClean="0"/>
              <a:t>de </a:t>
            </a:r>
            <a:r>
              <a:rPr lang="es-ES" i="1" dirty="0" err="1" smtClean="0"/>
              <a:t>Eleutherodactylus</a:t>
            </a:r>
            <a:r>
              <a:rPr lang="es-ES" i="1" dirty="0" smtClean="0"/>
              <a:t> </a:t>
            </a:r>
            <a:r>
              <a:rPr lang="es-ES" i="1" dirty="0" err="1"/>
              <a:t>eileenae</a:t>
            </a:r>
            <a:r>
              <a:rPr lang="es-ES" dirty="0"/>
              <a:t> en </a:t>
            </a:r>
            <a:r>
              <a:rPr lang="es-ES" dirty="0" smtClean="0"/>
              <a:t>Cuba.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450378" y="727651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Conclusiones 21/21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10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10937" y="31427"/>
            <a:ext cx="8256896" cy="3478536"/>
          </a:xfrm>
        </p:spPr>
        <p:txBody>
          <a:bodyPr>
            <a:normAutofit fontScale="90000"/>
          </a:bodyPr>
          <a:lstStyle/>
          <a:p>
            <a:r>
              <a:rPr lang="es-ES" sz="5300" dirty="0" smtClean="0"/>
              <a:t>Análisis Computacional de Coros de </a:t>
            </a:r>
            <a:r>
              <a:rPr lang="es-ES" sz="5300" i="1" dirty="0" err="1" smtClean="0"/>
              <a:t>Eleutherodactylus</a:t>
            </a:r>
            <a:r>
              <a:rPr lang="es-ES" sz="5300" i="1" dirty="0" smtClean="0"/>
              <a:t> </a:t>
            </a:r>
            <a:r>
              <a:rPr lang="es-ES" sz="5300" i="1" dirty="0" err="1" smtClean="0"/>
              <a:t>eileenae</a:t>
            </a:r>
            <a:r>
              <a:rPr lang="es-ES" sz="5300" i="1" dirty="0" smtClean="0"/>
              <a:t> </a:t>
            </a:r>
            <a:r>
              <a:rPr lang="es-ES" sz="5300" dirty="0" smtClean="0"/>
              <a:t>(</a:t>
            </a:r>
            <a:r>
              <a:rPr lang="es-ES" sz="5300" dirty="0" err="1" smtClean="0"/>
              <a:t>Dunn</a:t>
            </a:r>
            <a:r>
              <a:rPr lang="es-ES" sz="5300" dirty="0" smtClean="0"/>
              <a:t>, 1926): Inferencia de Redes desde Señales </a:t>
            </a:r>
            <a:r>
              <a:rPr lang="es-ES" sz="5300" dirty="0" err="1" smtClean="0"/>
              <a:t>Bioacústicas</a:t>
            </a:r>
            <a:r>
              <a:rPr lang="es-ES" sz="5300" i="1" dirty="0" smtClean="0"/>
              <a:t>.</a:t>
            </a:r>
            <a:endParaRPr lang="es-ES" sz="53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125" y="3914360"/>
            <a:ext cx="7260609" cy="2446568"/>
          </a:xfrm>
        </p:spPr>
        <p:txBody>
          <a:bodyPr>
            <a:noAutofit/>
          </a:bodyPr>
          <a:lstStyle/>
          <a:p>
            <a:pPr algn="l"/>
            <a:r>
              <a:rPr lang="es-ES" dirty="0" smtClean="0"/>
              <a:t>Trabajo de Diploma presentado en opción al título de Licenciado en Ciencia de la Computación.</a:t>
            </a:r>
          </a:p>
          <a:p>
            <a:pPr algn="l"/>
            <a:r>
              <a:rPr lang="es-ES" dirty="0" smtClean="0"/>
              <a:t>Autor: Daniel Machado Pérez.</a:t>
            </a:r>
          </a:p>
          <a:p>
            <a:pPr algn="l"/>
            <a:r>
              <a:rPr lang="es-ES" dirty="0" smtClean="0"/>
              <a:t>Tutores: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/>
              <a:t>Dr. Roberto </a:t>
            </a:r>
            <a:r>
              <a:rPr lang="es-ES" dirty="0" err="1" smtClean="0"/>
              <a:t>Mulet</a:t>
            </a:r>
            <a:r>
              <a:rPr lang="es-ES" dirty="0" smtClean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/>
              <a:t>Dr. Milton García.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" y="-94674"/>
            <a:ext cx="1946512" cy="19465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1427"/>
            <a:ext cx="1373875" cy="18923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46" y="4036119"/>
            <a:ext cx="3475629" cy="2324809"/>
          </a:xfrm>
          <a:prstGeom prst="rect">
            <a:avLst/>
          </a:prstGeom>
        </p:spPr>
      </p:pic>
      <p:sp>
        <p:nvSpPr>
          <p:cNvPr id="7" name="Subtítulo 2"/>
          <p:cNvSpPr txBox="1">
            <a:spLocks/>
          </p:cNvSpPr>
          <p:nvPr/>
        </p:nvSpPr>
        <p:spPr>
          <a:xfrm>
            <a:off x="3407391" y="5148744"/>
            <a:ext cx="7260609" cy="2446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 smtClean="0"/>
              <a:t>Asesores: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/>
              <a:t>Dr. Roberto Alonso.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/>
              <a:t>Lic. José J. Díaz.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51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7700"/>
            <a:ext cx="10515600" cy="1325563"/>
          </a:xfrm>
        </p:spPr>
        <p:txBody>
          <a:bodyPr/>
          <a:lstStyle/>
          <a:p>
            <a:r>
              <a:rPr lang="es-ES" dirty="0" smtClean="0"/>
              <a:t>Preguntas del Oponente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8364" y="1798328"/>
            <a:ext cx="11973636" cy="39473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/>
              <a:t>¿Cómo evaluar la generalización de las heurísticas</a:t>
            </a:r>
            <a:r>
              <a:rPr lang="es-E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Si el modelo </a:t>
            </a:r>
            <a:r>
              <a:rPr lang="es-ES" i="1" dirty="0" err="1"/>
              <a:t>baseline</a:t>
            </a:r>
            <a:r>
              <a:rPr lang="es-ES" dirty="0"/>
              <a:t> aparentemente da mejores resultados, ¿por qué buscar complejizar aún más la propuesta</a:t>
            </a:r>
            <a:r>
              <a:rPr lang="es-E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¿Cómo validar el resultado final contra el problema supervisado de asignar cada señal a cada </a:t>
            </a:r>
            <a:r>
              <a:rPr lang="es-ES" dirty="0" smtClean="0"/>
              <a:t>fuente?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¿Qué se concluye acerca de la hipótesis de </a:t>
            </a:r>
            <a:r>
              <a:rPr lang="es-ES" dirty="0" err="1"/>
              <a:t>co</a:t>
            </a:r>
            <a:r>
              <a:rPr lang="es-ES" dirty="0"/>
              <a:t>-emisión e inhibición?</a:t>
            </a:r>
          </a:p>
        </p:txBody>
      </p:sp>
      <p:sp>
        <p:nvSpPr>
          <p:cNvPr id="4" name="Elipse 3"/>
          <p:cNvSpPr/>
          <p:nvPr/>
        </p:nvSpPr>
        <p:spPr>
          <a:xfrm>
            <a:off x="450378" y="727651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Preguntas del Oponente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35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3872" y="111816"/>
            <a:ext cx="11428862" cy="767645"/>
          </a:xfrm>
        </p:spPr>
        <p:txBody>
          <a:bodyPr>
            <a:normAutofit/>
          </a:bodyPr>
          <a:lstStyle/>
          <a:p>
            <a:r>
              <a:rPr lang="es-ES" sz="3600" dirty="0"/>
              <a:t>1. ¿Cómo evaluar la generalización de las heurísticas?</a:t>
            </a:r>
          </a:p>
        </p:txBody>
      </p:sp>
      <p:sp>
        <p:nvSpPr>
          <p:cNvPr id="4" name="Elipse 3"/>
          <p:cNvSpPr/>
          <p:nvPr/>
        </p:nvSpPr>
        <p:spPr>
          <a:xfrm>
            <a:off x="272957" y="372810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Preguntas del Oponente</a:t>
            </a: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553872" y="1269242"/>
            <a:ext cx="11638128" cy="39169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b="1" dirty="0" smtClean="0"/>
              <a:t>Métodos que se probaron en la tesis:</a:t>
            </a:r>
          </a:p>
          <a:p>
            <a:r>
              <a:rPr lang="es-ES" dirty="0" smtClean="0"/>
              <a:t>Análisis de consistencia entre ambos algoritmos. </a:t>
            </a:r>
          </a:p>
          <a:p>
            <a:r>
              <a:rPr lang="es-ES" dirty="0" smtClean="0"/>
              <a:t>Análisis de validación con datos etiquetados manualmente.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smtClean="0"/>
              <a:t>Métodos que se probarán en el futuro:</a:t>
            </a:r>
          </a:p>
          <a:p>
            <a:r>
              <a:rPr lang="es-ES" dirty="0"/>
              <a:t>Diseñar una simulación para generar corpus sintéticos que exploten las potencialidades de las </a:t>
            </a:r>
            <a:r>
              <a:rPr lang="es-ES" dirty="0" smtClean="0"/>
              <a:t>heurísticas </a:t>
            </a:r>
            <a:r>
              <a:rPr lang="es-ES" dirty="0" smtClean="0"/>
              <a:t>(posiciones de micrófonos y ranas, atenuación y </a:t>
            </a:r>
            <a:r>
              <a:rPr lang="es-ES" i="1" dirty="0" err="1" smtClean="0"/>
              <a:t>delay</a:t>
            </a:r>
            <a:r>
              <a:rPr lang="es-ES" i="1" dirty="0" smtClean="0"/>
              <a:t> </a:t>
            </a:r>
            <a:r>
              <a:rPr lang="es-ES" dirty="0" smtClean="0"/>
              <a:t>del sonido, características de cantos, ruido).</a:t>
            </a:r>
          </a:p>
          <a:p>
            <a:r>
              <a:rPr lang="es-ES" dirty="0"/>
              <a:t>Aplicar algoritmos en fragmentos de los audios </a:t>
            </a:r>
            <a:r>
              <a:rPr lang="es-ES" dirty="0" smtClean="0"/>
              <a:t>y en audios completos. Probar consistencia entre los resultados.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4" b="22079"/>
          <a:stretch/>
        </p:blipFill>
        <p:spPr>
          <a:xfrm>
            <a:off x="553871" y="4975428"/>
            <a:ext cx="10828361" cy="12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3872" y="111816"/>
            <a:ext cx="11428862" cy="767645"/>
          </a:xfrm>
        </p:spPr>
        <p:txBody>
          <a:bodyPr>
            <a:normAutofit/>
          </a:bodyPr>
          <a:lstStyle/>
          <a:p>
            <a:r>
              <a:rPr lang="es-ES" sz="3600" dirty="0"/>
              <a:t>1. ¿Cómo evaluar la generalización de las heurísticas?</a:t>
            </a:r>
          </a:p>
        </p:txBody>
      </p:sp>
      <p:sp>
        <p:nvSpPr>
          <p:cNvPr id="4" name="Elipse 3"/>
          <p:cNvSpPr/>
          <p:nvPr/>
        </p:nvSpPr>
        <p:spPr>
          <a:xfrm>
            <a:off x="272957" y="372810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Preguntas del Oponente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4" b="22079"/>
          <a:stretch/>
        </p:blipFill>
        <p:spPr>
          <a:xfrm>
            <a:off x="553871" y="4975428"/>
            <a:ext cx="10828361" cy="1201003"/>
          </a:xfrm>
          <a:prstGeom prst="rect">
            <a:avLst/>
          </a:prstGeom>
        </p:spPr>
      </p:pic>
      <p:cxnSp>
        <p:nvCxnSpPr>
          <p:cNvPr id="10" name="Conector recto 9"/>
          <p:cNvCxnSpPr/>
          <p:nvPr/>
        </p:nvCxnSpPr>
        <p:spPr>
          <a:xfrm flipH="1">
            <a:off x="1733266" y="4975428"/>
            <a:ext cx="13647" cy="12010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3523397" y="4975428"/>
            <a:ext cx="13647" cy="12010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5286233" y="4979249"/>
            <a:ext cx="13647" cy="12010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>
            <a:off x="7062718" y="4975428"/>
            <a:ext cx="13647" cy="12010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>
            <a:off x="8811908" y="4975428"/>
            <a:ext cx="13647" cy="12010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>
            <a:off x="10547451" y="4975427"/>
            <a:ext cx="13647" cy="12010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553872" y="1269242"/>
            <a:ext cx="11638128" cy="39169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b="1" dirty="0" smtClean="0"/>
              <a:t>Métodos que se probaron en la tesis:</a:t>
            </a:r>
          </a:p>
          <a:p>
            <a:r>
              <a:rPr lang="es-ES" dirty="0" smtClean="0"/>
              <a:t>Análisis de consistencia entre ambos algoritmos. </a:t>
            </a:r>
          </a:p>
          <a:p>
            <a:r>
              <a:rPr lang="es-ES" dirty="0" smtClean="0"/>
              <a:t>Análisis de validación con datos etiquetados manualmente.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smtClean="0"/>
              <a:t>Métodos que se probarán en el futuro:</a:t>
            </a:r>
          </a:p>
          <a:p>
            <a:r>
              <a:rPr lang="es-ES" dirty="0"/>
              <a:t>Diseñar una simulación para generar corpus sintéticos que exploten las potencialidades de las </a:t>
            </a:r>
            <a:r>
              <a:rPr lang="es-ES" dirty="0" smtClean="0"/>
              <a:t>heurísticas </a:t>
            </a:r>
            <a:r>
              <a:rPr lang="es-ES" dirty="0" smtClean="0"/>
              <a:t>(posiciones de micrófonos y ranas, atenuación y </a:t>
            </a:r>
            <a:r>
              <a:rPr lang="es-ES" i="1" dirty="0" err="1" smtClean="0"/>
              <a:t>delay</a:t>
            </a:r>
            <a:r>
              <a:rPr lang="es-ES" i="1" dirty="0" smtClean="0"/>
              <a:t> </a:t>
            </a:r>
            <a:r>
              <a:rPr lang="es-ES" dirty="0" smtClean="0"/>
              <a:t>del sonido, características de cantos, ruido).</a:t>
            </a:r>
          </a:p>
          <a:p>
            <a:r>
              <a:rPr lang="es-ES" dirty="0"/>
              <a:t>Aplicar algoritmos en fragmentos de los audios </a:t>
            </a:r>
            <a:r>
              <a:rPr lang="es-ES" dirty="0" smtClean="0"/>
              <a:t>y en audios completos. Probar consistencia entre los resultados.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191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7116" y="277275"/>
            <a:ext cx="11721153" cy="1325563"/>
          </a:xfrm>
        </p:spPr>
        <p:txBody>
          <a:bodyPr>
            <a:noAutofit/>
          </a:bodyPr>
          <a:lstStyle/>
          <a:p>
            <a:r>
              <a:rPr lang="es-ES" sz="3600" dirty="0" smtClean="0"/>
              <a:t>2. Si </a:t>
            </a:r>
            <a:r>
              <a:rPr lang="es-ES" sz="3600" dirty="0"/>
              <a:t>el modelo </a:t>
            </a:r>
            <a:r>
              <a:rPr lang="es-ES" sz="3600" i="1" dirty="0" err="1"/>
              <a:t>baseline</a:t>
            </a:r>
            <a:r>
              <a:rPr lang="es-ES" sz="3600" dirty="0"/>
              <a:t> aparentemente da mejores resultados, ¿por qué buscar complejizar aún más la propuesta?</a:t>
            </a:r>
          </a:p>
        </p:txBody>
      </p:sp>
      <p:sp>
        <p:nvSpPr>
          <p:cNvPr id="4" name="Elipse 3"/>
          <p:cNvSpPr/>
          <p:nvPr/>
        </p:nvSpPr>
        <p:spPr>
          <a:xfrm>
            <a:off x="76201" y="615057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Preguntas del Oponente</a:t>
            </a:r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357116" y="1654015"/>
            <a:ext cx="11638128" cy="4062668"/>
          </a:xfrm>
        </p:spPr>
        <p:txBody>
          <a:bodyPr>
            <a:normAutofit/>
          </a:bodyPr>
          <a:lstStyle/>
          <a:p>
            <a:r>
              <a:rPr lang="es-ES" dirty="0" smtClean="0"/>
              <a:t>En </a:t>
            </a:r>
            <a:r>
              <a:rPr lang="es-ES" dirty="0"/>
              <a:t>casi todas las especies arborícolas cubanas del género </a:t>
            </a:r>
            <a:r>
              <a:rPr lang="es-ES" i="1" dirty="0" err="1"/>
              <a:t>Eleutherodactylus</a:t>
            </a:r>
            <a:r>
              <a:rPr lang="es-ES" dirty="0"/>
              <a:t>, los machos vocalizan en grandes </a:t>
            </a:r>
            <a:r>
              <a:rPr lang="es-ES" dirty="0" smtClean="0"/>
              <a:t>grupos durante </a:t>
            </a:r>
            <a:r>
              <a:rPr lang="es-ES" dirty="0"/>
              <a:t>la temporada de </a:t>
            </a:r>
            <a:r>
              <a:rPr lang="es-ES" dirty="0" smtClean="0"/>
              <a:t>reproducción.</a:t>
            </a:r>
          </a:p>
          <a:p>
            <a:r>
              <a:rPr lang="es-ES" dirty="0"/>
              <a:t>Los biólogos expertos </a:t>
            </a:r>
            <a:r>
              <a:rPr lang="es-ES" dirty="0" smtClean="0"/>
              <a:t>piensan que en el caso de los Colines se </a:t>
            </a:r>
            <a:r>
              <a:rPr lang="es-ES" dirty="0"/>
              <a:t>forman coros </a:t>
            </a:r>
            <a:r>
              <a:rPr lang="es-ES" dirty="0" smtClean="0"/>
              <a:t>(interacciones). </a:t>
            </a:r>
            <a:endParaRPr lang="es-ES" dirty="0" smtClean="0"/>
          </a:p>
          <a:p>
            <a:r>
              <a:rPr lang="es-ES" dirty="0" smtClean="0"/>
              <a:t>En Cuba no existen estudios previos sobre </a:t>
            </a:r>
            <a:r>
              <a:rPr lang="es-ES" dirty="0" smtClean="0"/>
              <a:t>interacciones en grupos de anuros.</a:t>
            </a:r>
            <a:endParaRPr lang="es-ES" dirty="0" smtClean="0"/>
          </a:p>
          <a:p>
            <a:r>
              <a:rPr lang="es-ES" dirty="0"/>
              <a:t>Es conocido en la literatura que muchas especies de anuros </a:t>
            </a:r>
            <a:r>
              <a:rPr lang="es-ES" dirty="0" smtClean="0"/>
              <a:t>que forman coros, modifican </a:t>
            </a:r>
            <a:r>
              <a:rPr lang="es-ES" dirty="0"/>
              <a:t>la dinámica de sus cantos para evitar solapamientos.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1309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7116" y="-9330"/>
            <a:ext cx="11721153" cy="1325563"/>
          </a:xfrm>
        </p:spPr>
        <p:txBody>
          <a:bodyPr>
            <a:noAutofit/>
          </a:bodyPr>
          <a:lstStyle/>
          <a:p>
            <a:r>
              <a:rPr lang="es-ES" sz="3600" dirty="0" smtClean="0"/>
              <a:t>2. Si </a:t>
            </a:r>
            <a:r>
              <a:rPr lang="es-ES" sz="3600" dirty="0"/>
              <a:t>el modelo </a:t>
            </a:r>
            <a:r>
              <a:rPr lang="es-ES" sz="3600" i="1" dirty="0" err="1"/>
              <a:t>baseline</a:t>
            </a:r>
            <a:r>
              <a:rPr lang="es-ES" sz="3600" dirty="0"/>
              <a:t> aparentemente da mejores resultados, ¿por qué buscar complejizar aún más la propuesta?</a:t>
            </a:r>
          </a:p>
        </p:txBody>
      </p:sp>
      <p:sp>
        <p:nvSpPr>
          <p:cNvPr id="4" name="Elipse 3"/>
          <p:cNvSpPr/>
          <p:nvPr/>
        </p:nvSpPr>
        <p:spPr>
          <a:xfrm>
            <a:off x="76201" y="277275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Preguntas del Oponente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116" y="1957774"/>
            <a:ext cx="11721152" cy="31173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 smtClean="0"/>
              <a:t>Wells &amp; Schwartz (</a:t>
            </a:r>
            <a:r>
              <a:rPr lang="en-US" b="1" dirty="0"/>
              <a:t>2007). The behavioral ecology of anuran </a:t>
            </a:r>
            <a:r>
              <a:rPr lang="en-US" b="1" dirty="0" smtClean="0"/>
              <a:t>communication</a:t>
            </a:r>
          </a:p>
          <a:p>
            <a:pPr marL="0" lvl="0" indent="0">
              <a:buNone/>
            </a:pPr>
            <a:endParaRPr lang="es-ES" b="1" dirty="0" smtClean="0"/>
          </a:p>
          <a:p>
            <a:pPr marL="0" lvl="0" indent="0">
              <a:buNone/>
            </a:pPr>
            <a:r>
              <a:rPr lang="es-ES" dirty="0" smtClean="0"/>
              <a:t>“</a:t>
            </a:r>
            <a:r>
              <a:rPr lang="es-ES" altLang="es-ES" dirty="0" smtClean="0">
                <a:latin typeface="Arial Unicode MS" panose="020B0604020202020204" pitchFamily="34" charset="-128"/>
              </a:rPr>
              <a:t>La </a:t>
            </a:r>
            <a:r>
              <a:rPr lang="es-ES" altLang="es-ES" dirty="0">
                <a:latin typeface="Arial Unicode MS" panose="020B0604020202020204" pitchFamily="34" charset="-128"/>
              </a:rPr>
              <a:t>interacción entre machos a través de llamadas es un proceso dinámico y las relaciones de sincronización </a:t>
            </a:r>
            <a:r>
              <a:rPr lang="es-ES" altLang="es-ES" dirty="0" smtClean="0">
                <a:latin typeface="Arial Unicode MS" panose="020B0604020202020204" pitchFamily="34" charset="-128"/>
              </a:rPr>
              <a:t>suelen </a:t>
            </a:r>
            <a:r>
              <a:rPr lang="es-ES" altLang="es-ES" dirty="0">
                <a:latin typeface="Arial Unicode MS" panose="020B0604020202020204" pitchFamily="34" charset="-128"/>
              </a:rPr>
              <a:t>ser fluidas y </a:t>
            </a:r>
            <a:r>
              <a:rPr lang="es-ES" altLang="es-ES" dirty="0" smtClean="0">
                <a:latin typeface="Arial Unicode MS" panose="020B0604020202020204" pitchFamily="34" charset="-128"/>
              </a:rPr>
              <a:t>cambiar </a:t>
            </a:r>
            <a:r>
              <a:rPr lang="es-ES" altLang="es-ES" dirty="0">
                <a:latin typeface="Arial Unicode MS" panose="020B0604020202020204" pitchFamily="34" charset="-128"/>
              </a:rPr>
              <a:t>en respuesta a la acústica ambiental o al nivel de competencia entre machos</a:t>
            </a:r>
            <a:r>
              <a:rPr lang="es-ES" altLang="es-ES" dirty="0" smtClean="0">
                <a:latin typeface="Arial Unicode MS" panose="020B0604020202020204" pitchFamily="34" charset="-128"/>
              </a:rPr>
              <a:t>.</a:t>
            </a:r>
            <a:r>
              <a:rPr lang="es-E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08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6"/>
            <a:ext cx="11756892" cy="6613252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8424" y="23925"/>
            <a:ext cx="6346209" cy="1325563"/>
          </a:xfrm>
        </p:spPr>
        <p:txBody>
          <a:bodyPr/>
          <a:lstStyle/>
          <a:p>
            <a:r>
              <a:rPr lang="es-ES" sz="2800" b="1" dirty="0" smtClean="0"/>
              <a:t>Distribución espacial de los dispositivos</a:t>
            </a:r>
            <a:endParaRPr lang="es-ES" b="1" dirty="0"/>
          </a:p>
        </p:txBody>
      </p:sp>
      <p:sp>
        <p:nvSpPr>
          <p:cNvPr id="6" name="Elipse 5"/>
          <p:cNvSpPr/>
          <p:nvPr/>
        </p:nvSpPr>
        <p:spPr>
          <a:xfrm>
            <a:off x="3903261" y="2388353"/>
            <a:ext cx="150124" cy="150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4055661" y="2540753"/>
            <a:ext cx="150124" cy="150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4890449" y="2563497"/>
            <a:ext cx="150124" cy="150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3320956" y="3684925"/>
            <a:ext cx="150124" cy="150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3525672" y="3382397"/>
            <a:ext cx="150124" cy="150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4205785" y="3552317"/>
            <a:ext cx="150124" cy="150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4053385" y="3843299"/>
            <a:ext cx="150124" cy="150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4476466" y="3307334"/>
            <a:ext cx="150124" cy="150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4562900" y="3525697"/>
            <a:ext cx="150124" cy="150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redondeado 14"/>
          <p:cNvSpPr/>
          <p:nvPr/>
        </p:nvSpPr>
        <p:spPr>
          <a:xfrm>
            <a:off x="0" y="6502587"/>
            <a:ext cx="12192000" cy="355413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Preliminares  3/21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461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7116" y="-9330"/>
            <a:ext cx="11721153" cy="1325563"/>
          </a:xfrm>
        </p:spPr>
        <p:txBody>
          <a:bodyPr>
            <a:noAutofit/>
          </a:bodyPr>
          <a:lstStyle/>
          <a:p>
            <a:r>
              <a:rPr lang="es-ES" sz="3600" dirty="0" smtClean="0"/>
              <a:t>2. Si </a:t>
            </a:r>
            <a:r>
              <a:rPr lang="es-ES" sz="3600" dirty="0"/>
              <a:t>el modelo </a:t>
            </a:r>
            <a:r>
              <a:rPr lang="es-ES" sz="3600" i="1" dirty="0" err="1"/>
              <a:t>baseline</a:t>
            </a:r>
            <a:r>
              <a:rPr lang="es-ES" sz="3600" dirty="0"/>
              <a:t> aparentemente da mejores resultados, ¿por qué buscar complejizar aún más la propuesta?</a:t>
            </a:r>
          </a:p>
        </p:txBody>
      </p:sp>
      <p:sp>
        <p:nvSpPr>
          <p:cNvPr id="4" name="Elipse 3"/>
          <p:cNvSpPr/>
          <p:nvPr/>
        </p:nvSpPr>
        <p:spPr>
          <a:xfrm>
            <a:off x="76201" y="277275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Preguntas del Oponente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23392" t="23088" r="21434" b="22248"/>
          <a:stretch/>
        </p:blipFill>
        <p:spPr>
          <a:xfrm>
            <a:off x="6461079" y="2478216"/>
            <a:ext cx="5531083" cy="30810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201" y="2478216"/>
            <a:ext cx="6384878" cy="307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“ </a:t>
            </a:r>
            <a:r>
              <a:rPr lang="es-ES" altLang="es-ES" dirty="0" smtClean="0">
                <a:latin typeface="Arial Unicode MS" panose="020B0604020202020204" pitchFamily="34" charset="-128"/>
              </a:rPr>
              <a:t>Nuestro </a:t>
            </a:r>
            <a:r>
              <a:rPr lang="es-ES" altLang="es-ES" dirty="0">
                <a:latin typeface="Arial Unicode MS" panose="020B0604020202020204" pitchFamily="34" charset="-128"/>
              </a:rPr>
              <a:t>análisis </a:t>
            </a:r>
            <a:r>
              <a:rPr lang="es-ES" altLang="es-ES" dirty="0" smtClean="0">
                <a:latin typeface="Arial Unicode MS" panose="020B0604020202020204" pitchFamily="34" charset="-128"/>
              </a:rPr>
              <a:t>(…) </a:t>
            </a:r>
            <a:r>
              <a:rPr lang="es-ES" altLang="es-ES" dirty="0">
                <a:latin typeface="Arial Unicode MS" panose="020B0604020202020204" pitchFamily="34" charset="-128"/>
              </a:rPr>
              <a:t>sugiere una estrategia de comportamiento en la que las ranas macho atienden selectivamente a una rana macho menos atractiva </a:t>
            </a:r>
            <a:r>
              <a:rPr lang="es-ES" altLang="es-ES" dirty="0" smtClean="0">
                <a:latin typeface="Arial Unicode MS" panose="020B0604020202020204" pitchFamily="34" charset="-128"/>
              </a:rPr>
              <a:t>(…) </a:t>
            </a:r>
            <a:r>
              <a:rPr lang="es-ES" altLang="es-ES" dirty="0">
                <a:latin typeface="Arial Unicode MS" panose="020B0604020202020204" pitchFamily="34" charset="-128"/>
              </a:rPr>
              <a:t>para anunciar de manera más efectiva su </a:t>
            </a:r>
            <a:r>
              <a:rPr lang="es-ES" altLang="es-ES" dirty="0" smtClean="0">
                <a:latin typeface="Arial Unicode MS" panose="020B0604020202020204" pitchFamily="34" charset="-128"/>
              </a:rPr>
              <a:t>atractivo superior </a:t>
            </a:r>
            <a:r>
              <a:rPr lang="es-ES" altLang="es-ES" dirty="0">
                <a:latin typeface="Arial Unicode MS" panose="020B0604020202020204" pitchFamily="34" charset="-128"/>
              </a:rPr>
              <a:t>para las hembras.</a:t>
            </a:r>
            <a:r>
              <a:rPr lang="es-ES" altLang="es-ES" sz="3600" dirty="0"/>
              <a:t> </a:t>
            </a:r>
            <a:r>
              <a:rPr lang="es-ES" sz="3000" dirty="0" smtClean="0"/>
              <a:t>”</a:t>
            </a:r>
            <a:endParaRPr lang="es-ES" b="1" dirty="0" smtClean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357116" y="1466240"/>
            <a:ext cx="11027392" cy="4735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Ota et al. (2020). Interaction mechanisms quantified from dynamical features of frog choruses.</a:t>
            </a:r>
          </a:p>
        </p:txBody>
      </p:sp>
    </p:spTree>
    <p:extLst>
      <p:ext uri="{BB962C8B-B14F-4D97-AF65-F5344CB8AC3E}">
        <p14:creationId xmlns:p14="http://schemas.microsoft.com/office/powerpoint/2010/main" val="368376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7116" y="-9330"/>
            <a:ext cx="11721153" cy="1325563"/>
          </a:xfrm>
        </p:spPr>
        <p:txBody>
          <a:bodyPr>
            <a:noAutofit/>
          </a:bodyPr>
          <a:lstStyle/>
          <a:p>
            <a:r>
              <a:rPr lang="es-ES" sz="3600" dirty="0" smtClean="0"/>
              <a:t>2. Si </a:t>
            </a:r>
            <a:r>
              <a:rPr lang="es-ES" sz="3600" dirty="0"/>
              <a:t>el modelo </a:t>
            </a:r>
            <a:r>
              <a:rPr lang="es-ES" sz="3600" i="1" dirty="0" err="1"/>
              <a:t>baseline</a:t>
            </a:r>
            <a:r>
              <a:rPr lang="es-ES" sz="3600" dirty="0"/>
              <a:t> aparentemente da mejores resultados, ¿por qué buscar complejizar aún más la propuesta?</a:t>
            </a:r>
          </a:p>
        </p:txBody>
      </p:sp>
      <p:sp>
        <p:nvSpPr>
          <p:cNvPr id="4" name="Elipse 3"/>
          <p:cNvSpPr/>
          <p:nvPr/>
        </p:nvSpPr>
        <p:spPr>
          <a:xfrm>
            <a:off x="76201" y="277275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Preguntas del Oponente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57116" y="1780256"/>
                <a:ext cx="11721153" cy="452500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ES" dirty="0" smtClean="0"/>
                  <a:t>Se observó persistencia de algunas interacciones.</a:t>
                </a:r>
              </a:p>
              <a:p>
                <a:endParaRPr lang="es-ES" dirty="0" smtClean="0"/>
              </a:p>
              <a:p>
                <a:r>
                  <a:rPr lang="es-ES" dirty="0" smtClean="0"/>
                  <a:t>El </a:t>
                </a:r>
                <a:r>
                  <a:rPr lang="es-ES" dirty="0"/>
                  <a:t>modelo estándar de </a:t>
                </a:r>
                <a:r>
                  <a:rPr lang="es-ES" dirty="0" err="1"/>
                  <a:t>Ising</a:t>
                </a:r>
                <a:r>
                  <a:rPr lang="es-ES" dirty="0"/>
                  <a:t> asume que el sistema biológico está en equilibrio </a:t>
                </a:r>
                <a:r>
                  <a:rPr lang="es-ES" dirty="0" smtClean="0"/>
                  <a:t>termodinámico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sz="2600" dirty="0" err="1"/>
                  <a:t>Kinetic</a:t>
                </a:r>
                <a:r>
                  <a:rPr lang="es-ES" sz="2600" dirty="0"/>
                  <a:t> </a:t>
                </a:r>
                <a:r>
                  <a:rPr lang="es-ES" sz="2600" dirty="0" err="1" smtClean="0"/>
                  <a:t>Ising</a:t>
                </a:r>
                <a:r>
                  <a:rPr lang="es-ES" sz="2600" dirty="0" smtClean="0"/>
                  <a:t>.</a:t>
                </a:r>
              </a:p>
              <a:p>
                <a:pPr lvl="1"/>
                <a:r>
                  <a:rPr lang="es-ES" sz="2600" dirty="0" err="1" smtClean="0"/>
                  <a:t>RNNs</a:t>
                </a:r>
                <a:r>
                  <a:rPr lang="es-ES" sz="2600" dirty="0" smtClean="0"/>
                  <a:t>.</a:t>
                </a:r>
                <a:endParaRPr lang="es-ES" sz="2600" dirty="0" smtClean="0"/>
              </a:p>
              <a:p>
                <a:endParaRPr lang="es-ES" dirty="0" smtClean="0"/>
              </a:p>
              <a:p>
                <a:r>
                  <a:rPr lang="es-ES" dirty="0" smtClean="0"/>
                  <a:t>Gradiente estándar: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l-GR" dirty="0"/>
                                  <m:t>σ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l-GR" dirty="0"/>
                                  <m:t>σ</m:t>
                                </m:r>
                              </m:e>
                              <m:sub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𝑑𝑎𝑡𝑜𝑠</m:t>
                        </m:r>
                      </m:sub>
                    </m:sSub>
                  </m:oMath>
                </a14:m>
                <a:endParaRPr lang="es-ES" dirty="0" smtClean="0"/>
              </a:p>
              <a:p>
                <a:endParaRPr lang="es-ES" dirty="0" smtClean="0"/>
              </a:p>
              <a:p>
                <a:r>
                  <a:rPr lang="es-ES" dirty="0" smtClean="0"/>
                  <a:t>Propuesta: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l-GR" dirty="0"/>
                                  <m:t>σ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l-GR" dirty="0"/>
                                  <m:t>σ</m:t>
                                </m:r>
                              </m:e>
                              <m:sub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𝑑𝑎𝑡𝑜𝑠</m:t>
                        </m:r>
                      </m:sub>
                    </m:sSub>
                  </m:oMath>
                </a14:m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116" y="1780256"/>
                <a:ext cx="11721153" cy="4525009"/>
              </a:xfrm>
              <a:blipFill rotWithShape="0">
                <a:blip r:embed="rId2"/>
                <a:stretch>
                  <a:fillRect l="-832" t="-26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3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7520" y="0"/>
            <a:ext cx="11428862" cy="1325563"/>
          </a:xfrm>
        </p:spPr>
        <p:txBody>
          <a:bodyPr>
            <a:normAutofit/>
          </a:bodyPr>
          <a:lstStyle/>
          <a:p>
            <a:r>
              <a:rPr lang="es-ES" sz="3600" dirty="0"/>
              <a:t>3. ¿Cómo validar el resultado final contra el problema supervisado de asignar cada señal a cada fuente?</a:t>
            </a:r>
          </a:p>
        </p:txBody>
      </p:sp>
      <p:sp>
        <p:nvSpPr>
          <p:cNvPr id="4" name="Elipse 3"/>
          <p:cNvSpPr/>
          <p:nvPr/>
        </p:nvSpPr>
        <p:spPr>
          <a:xfrm>
            <a:off x="286605" y="304570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Preguntas del Oponente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182" y="1480006"/>
                <a:ext cx="12082817" cy="453865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Contar con </a:t>
                </a:r>
                <a:r>
                  <a:rPr lang="es-ES" dirty="0"/>
                  <a:t>un </a:t>
                </a:r>
                <a:r>
                  <a:rPr lang="es-ES" i="1" dirty="0" err="1"/>
                  <a:t>ground</a:t>
                </a:r>
                <a:r>
                  <a:rPr lang="es-ES" i="1" dirty="0"/>
                  <a:t> </a:t>
                </a:r>
                <a:r>
                  <a:rPr lang="es-ES" i="1" dirty="0" err="1"/>
                  <a:t>truth</a:t>
                </a:r>
                <a:r>
                  <a:rPr lang="es-ES" i="1" dirty="0"/>
                  <a:t> </a:t>
                </a:r>
                <a:r>
                  <a:rPr lang="es-ES" dirty="0"/>
                  <a:t>validado por un biólogo especializado en </a:t>
                </a:r>
                <a:r>
                  <a:rPr lang="es-ES" i="1" dirty="0" smtClean="0"/>
                  <a:t>E</a:t>
                </a:r>
                <a:r>
                  <a:rPr lang="es-ES" i="1" dirty="0"/>
                  <a:t>. </a:t>
                </a:r>
                <a:r>
                  <a:rPr lang="es-ES" i="1" dirty="0" err="1" smtClean="0"/>
                  <a:t>eileenae</a:t>
                </a:r>
                <a:r>
                  <a:rPr lang="es-ES" i="1" dirty="0" smtClean="0"/>
                  <a:t>.</a:t>
                </a:r>
              </a:p>
              <a:p>
                <a:r>
                  <a:rPr lang="es-ES" dirty="0"/>
                  <a:t>Matriz de </a:t>
                </a:r>
                <a:r>
                  <a:rPr lang="es-ES" dirty="0" smtClean="0"/>
                  <a:t>confusión, precisión, </a:t>
                </a:r>
                <a:r>
                  <a:rPr lang="es-ES" i="1" dirty="0" err="1"/>
                  <a:t>recall</a:t>
                </a:r>
                <a:r>
                  <a:rPr lang="es-ES" dirty="0" smtClean="0"/>
                  <a:t>.</a:t>
                </a:r>
              </a:p>
              <a:p>
                <a:r>
                  <a:rPr lang="es-ES" dirty="0"/>
                  <a:t>Comparación de distribuciones de parámetros </a:t>
                </a:r>
                <a:r>
                  <a:rPr lang="es-ES" dirty="0" smtClean="0"/>
                  <a:t>acústicos.</a:t>
                </a:r>
              </a:p>
              <a:p>
                <a:pPr lvl="1"/>
                <a:r>
                  <a:rPr lang="es-ES" dirty="0" smtClean="0"/>
                  <a:t>Distribución </a:t>
                </a:r>
                <a:r>
                  <a:rPr lang="es-ES" dirty="0"/>
                  <a:t>de tiempos de los CO y los LIN</a:t>
                </a:r>
              </a:p>
              <a:p>
                <a:pPr lvl="1"/>
                <a:r>
                  <a:rPr lang="es-ES" dirty="0" smtClean="0"/>
                  <a:t>Distribución </a:t>
                </a:r>
                <a:r>
                  <a:rPr lang="es-ES" dirty="0"/>
                  <a:t>de frecuencias de los CO y los LIN</a:t>
                </a:r>
              </a:p>
              <a:p>
                <a:pPr lvl="1"/>
                <a:r>
                  <a:rPr lang="es-ES" dirty="0" smtClean="0"/>
                  <a:t>Distribución </a:t>
                </a:r>
                <a:r>
                  <a:rPr lang="es-ES" dirty="0"/>
                  <a:t>de intensidad de los CO y los LIN</a:t>
                </a:r>
              </a:p>
              <a:p>
                <a:pPr lvl="1"/>
                <a:r>
                  <a:rPr lang="es-ES" dirty="0" smtClean="0"/>
                  <a:t>Distribución </a:t>
                </a:r>
                <a:r>
                  <a:rPr lang="es-ES" dirty="0"/>
                  <a:t>de </a:t>
                </a:r>
                <a:r>
                  <a:rPr lang="el-GR" dirty="0" smtClean="0"/>
                  <a:t>Δ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ES" dirty="0" smtClean="0"/>
                  <a:t> </a:t>
                </a:r>
                <a:r>
                  <a:rPr lang="es-ES" dirty="0"/>
                  <a:t>(tiempo entre CO y LIN)</a:t>
                </a:r>
              </a:p>
              <a:p>
                <a:pPr lvl="1"/>
                <a:r>
                  <a:rPr lang="es-ES" dirty="0" smtClean="0"/>
                  <a:t>Distribución </a:t>
                </a:r>
                <a:r>
                  <a:rPr lang="es-ES" dirty="0"/>
                  <a:t>de </a:t>
                </a:r>
                <a:r>
                  <a:rPr lang="el-GR" dirty="0" smtClean="0"/>
                  <a:t>Δ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ES" dirty="0" smtClean="0"/>
                  <a:t> </a:t>
                </a:r>
                <a:r>
                  <a:rPr lang="es-ES" dirty="0"/>
                  <a:t>(bandas de frecuencias entre CO y LIN)</a:t>
                </a:r>
              </a:p>
              <a:p>
                <a:pPr lvl="1"/>
                <a:r>
                  <a:rPr lang="es-ES" dirty="0" smtClean="0"/>
                  <a:t>Distribución </a:t>
                </a:r>
                <a:r>
                  <a:rPr lang="es-ES" dirty="0"/>
                  <a:t>de </a:t>
                </a:r>
                <a:r>
                  <a:rPr lang="el-GR" dirty="0" smtClean="0"/>
                  <a:t>Δ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 smtClean="0"/>
                  <a:t> </a:t>
                </a:r>
                <a:r>
                  <a:rPr lang="es-ES" dirty="0"/>
                  <a:t>(diferencia entre intensidad de los CO y los LIN)</a:t>
                </a:r>
              </a:p>
              <a:p>
                <a:pPr lvl="2"/>
                <a:endParaRPr lang="es-ES" dirty="0" smtClean="0"/>
              </a:p>
            </p:txBody>
          </p:sp>
        </mc:Choice>
        <mc:Fallback xmlns="">
          <p:sp>
            <p:nvSpPr>
              <p:cNvPr id="6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182" y="1480006"/>
                <a:ext cx="12082817" cy="4538656"/>
              </a:xfrm>
              <a:blipFill rotWithShape="0">
                <a:blip r:embed="rId2"/>
                <a:stretch>
                  <a:fillRect l="-908" t="-2285" r="-5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8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7520" y="0"/>
            <a:ext cx="11428862" cy="1325563"/>
          </a:xfrm>
        </p:spPr>
        <p:txBody>
          <a:bodyPr>
            <a:normAutofit/>
          </a:bodyPr>
          <a:lstStyle/>
          <a:p>
            <a:r>
              <a:rPr lang="es-ES" sz="3600" dirty="0"/>
              <a:t>3. ¿Cómo validar el resultado final contra el problema supervisado de asignar cada señal a cada fuente?</a:t>
            </a:r>
          </a:p>
        </p:txBody>
      </p:sp>
      <p:sp>
        <p:nvSpPr>
          <p:cNvPr id="4" name="Elipse 3"/>
          <p:cNvSpPr/>
          <p:nvPr/>
        </p:nvSpPr>
        <p:spPr>
          <a:xfrm>
            <a:off x="286605" y="304570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Preguntas del Oponente</a:t>
            </a: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0" y="1215721"/>
            <a:ext cx="10500814" cy="5206213"/>
          </a:xfrm>
        </p:spPr>
      </p:pic>
    </p:spTree>
    <p:extLst>
      <p:ext uri="{BB962C8B-B14F-4D97-AF65-F5344CB8AC3E}">
        <p14:creationId xmlns:p14="http://schemas.microsoft.com/office/powerpoint/2010/main" val="14914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7520" y="0"/>
            <a:ext cx="11428862" cy="1325563"/>
          </a:xfrm>
        </p:spPr>
        <p:txBody>
          <a:bodyPr>
            <a:normAutofit/>
          </a:bodyPr>
          <a:lstStyle/>
          <a:p>
            <a:r>
              <a:rPr lang="es-ES" sz="3600" dirty="0"/>
              <a:t>3. ¿Cómo validar el resultado final contra el problema supervisado de asignar cada señal a cada fuente?</a:t>
            </a:r>
          </a:p>
        </p:txBody>
      </p:sp>
      <p:sp>
        <p:nvSpPr>
          <p:cNvPr id="4" name="Elipse 3"/>
          <p:cNvSpPr/>
          <p:nvPr/>
        </p:nvSpPr>
        <p:spPr>
          <a:xfrm>
            <a:off x="286605" y="304570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Preguntas del Oponente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51" y="3339566"/>
            <a:ext cx="6209731" cy="3076611"/>
          </a:xfrm>
          <a:prstGeom prst="rect">
            <a:avLst/>
          </a:prstGeom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5" y="1211972"/>
            <a:ext cx="5624830" cy="2786822"/>
          </a:xfrm>
        </p:spPr>
      </p:pic>
    </p:spTree>
    <p:extLst>
      <p:ext uri="{BB962C8B-B14F-4D97-AF65-F5344CB8AC3E}">
        <p14:creationId xmlns:p14="http://schemas.microsoft.com/office/powerpoint/2010/main" val="227567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1598" y="23926"/>
            <a:ext cx="10803340" cy="1204374"/>
          </a:xfrm>
        </p:spPr>
        <p:txBody>
          <a:bodyPr>
            <a:normAutofit/>
          </a:bodyPr>
          <a:lstStyle/>
          <a:p>
            <a:r>
              <a:rPr lang="es-ES" sz="3600" dirty="0" smtClean="0"/>
              <a:t>4. ¿Qué </a:t>
            </a:r>
            <a:r>
              <a:rPr lang="es-ES" sz="3600" dirty="0"/>
              <a:t>se concluye acerca de la hipótesis de </a:t>
            </a:r>
            <a:r>
              <a:rPr lang="es-ES" sz="3600" dirty="0" err="1"/>
              <a:t>co</a:t>
            </a:r>
            <a:r>
              <a:rPr lang="es-ES" sz="3600" dirty="0"/>
              <a:t>-emisión e inhibición?</a:t>
            </a:r>
          </a:p>
        </p:txBody>
      </p:sp>
      <p:sp>
        <p:nvSpPr>
          <p:cNvPr id="4" name="Elipse 3"/>
          <p:cNvSpPr/>
          <p:nvPr/>
        </p:nvSpPr>
        <p:spPr>
          <a:xfrm>
            <a:off x="270682" y="187698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Preguntas del Oponente</a:t>
            </a: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09182" y="1480006"/>
            <a:ext cx="12082817" cy="4538656"/>
          </a:xfrm>
        </p:spPr>
        <p:txBody>
          <a:bodyPr>
            <a:normAutofit/>
          </a:bodyPr>
          <a:lstStyle/>
          <a:p>
            <a:r>
              <a:rPr lang="es-ES" dirty="0"/>
              <a:t>L</a:t>
            </a:r>
            <a:r>
              <a:rPr lang="es-ES" dirty="0" smtClean="0"/>
              <a:t>a </a:t>
            </a:r>
            <a:r>
              <a:rPr lang="es-ES" dirty="0"/>
              <a:t>primera aproximación con un </a:t>
            </a:r>
            <a:r>
              <a:rPr lang="es-ES" dirty="0" err="1"/>
              <a:t>Ising</a:t>
            </a:r>
            <a:r>
              <a:rPr lang="es-ES" dirty="0"/>
              <a:t> “estático” no puede confirmar ni refutar categóricamente la existencia de reglas dinámicas de </a:t>
            </a:r>
            <a:r>
              <a:rPr lang="es-ES" dirty="0" err="1"/>
              <a:t>co</a:t>
            </a:r>
            <a:r>
              <a:rPr lang="es-ES" dirty="0"/>
              <a:t>-emisión o </a:t>
            </a:r>
            <a:r>
              <a:rPr lang="es-ES" dirty="0" smtClean="0"/>
              <a:t>inhibición.</a:t>
            </a:r>
          </a:p>
          <a:p>
            <a:r>
              <a:rPr lang="es-ES" dirty="0"/>
              <a:t>Se observaron acoplamientos positivos </a:t>
            </a:r>
            <a:r>
              <a:rPr lang="es-ES" dirty="0" smtClean="0"/>
              <a:t>persistentes y acoplamientos negativos leves.</a:t>
            </a:r>
          </a:p>
          <a:p>
            <a:r>
              <a:rPr lang="es-ES" dirty="0"/>
              <a:t>Todavía no hay suficiente evidencia estadística para llegar a </a:t>
            </a:r>
            <a:r>
              <a:rPr lang="es-ES" dirty="0" smtClean="0"/>
              <a:t>conclusiones.</a:t>
            </a:r>
          </a:p>
          <a:p>
            <a:r>
              <a:rPr lang="es-ES" dirty="0" smtClean="0"/>
              <a:t>Al </a:t>
            </a:r>
            <a:r>
              <a:rPr lang="es-ES" dirty="0"/>
              <a:t>evaluar la aplicación de </a:t>
            </a:r>
            <a:r>
              <a:rPr lang="es-ES" dirty="0" err="1"/>
              <a:t>Ising</a:t>
            </a:r>
            <a:r>
              <a:rPr lang="es-ES" dirty="0"/>
              <a:t> que se desarrolló para esta </a:t>
            </a:r>
            <a:r>
              <a:rPr lang="es-ES" dirty="0" smtClean="0"/>
              <a:t>tesis, </a:t>
            </a:r>
            <a:r>
              <a:rPr lang="es-ES" dirty="0"/>
              <a:t>se determinó que el estudio de esta hipótesis queda para </a:t>
            </a:r>
            <a:r>
              <a:rPr lang="es-ES" dirty="0" smtClean="0"/>
              <a:t>trabajos futuros.</a:t>
            </a:r>
          </a:p>
          <a:p>
            <a:r>
              <a:rPr lang="es-ES" dirty="0"/>
              <a:t>Sin embargo el trabajo hecho en la tesis (</a:t>
            </a:r>
            <a:r>
              <a:rPr lang="es-ES" dirty="0" err="1"/>
              <a:t>preprocesamiento</a:t>
            </a:r>
            <a:r>
              <a:rPr lang="es-ES" dirty="0"/>
              <a:t>, detección de cantos) constituye un avance significativo en ese sentido.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71628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3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8892" y="12658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 smtClean="0">
                <a:solidFill>
                  <a:srgbClr val="FFC000"/>
                </a:solidFill>
              </a:rPr>
              <a:t>Muchas Gracias</a:t>
            </a:r>
            <a:endParaRPr lang="es-ES" sz="6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9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1" y="1930"/>
            <a:ext cx="10912522" cy="6643600"/>
          </a:xfrm>
        </p:spPr>
      </p:pic>
      <p:sp>
        <p:nvSpPr>
          <p:cNvPr id="3" name="Rectángulo redondeado 2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Preliminares  4/21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421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1" y="1930"/>
            <a:ext cx="10912522" cy="6643600"/>
          </a:xfrm>
        </p:spPr>
      </p:pic>
      <p:sp>
        <p:nvSpPr>
          <p:cNvPr id="6" name="Elipse 5"/>
          <p:cNvSpPr/>
          <p:nvPr/>
        </p:nvSpPr>
        <p:spPr>
          <a:xfrm>
            <a:off x="2388358" y="3862314"/>
            <a:ext cx="1446663" cy="14603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Llamada rectangular 6"/>
          <p:cNvSpPr/>
          <p:nvPr/>
        </p:nvSpPr>
        <p:spPr>
          <a:xfrm>
            <a:off x="3835020" y="2908206"/>
            <a:ext cx="4763069" cy="954108"/>
          </a:xfrm>
          <a:prstGeom prst="wedgeRectCallout">
            <a:avLst>
              <a:gd name="adj1" fmla="val -54695"/>
              <a:gd name="adj2" fmla="val 97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835021" y="2908206"/>
            <a:ext cx="4763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Momento de Baja Frecuencia (CO)</a:t>
            </a:r>
            <a:endParaRPr lang="es-ES" sz="2800" dirty="0"/>
          </a:p>
        </p:txBody>
      </p:sp>
      <p:sp>
        <p:nvSpPr>
          <p:cNvPr id="9" name="Rectángulo redondeado 8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Preliminares  4/21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162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1" y="1930"/>
            <a:ext cx="10912522" cy="6643600"/>
          </a:xfrm>
        </p:spPr>
      </p:pic>
      <p:sp>
        <p:nvSpPr>
          <p:cNvPr id="6" name="Elipse 5"/>
          <p:cNvSpPr/>
          <p:nvPr/>
        </p:nvSpPr>
        <p:spPr>
          <a:xfrm>
            <a:off x="2620370" y="1685495"/>
            <a:ext cx="1446663" cy="14603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Llamada rectangular 6"/>
          <p:cNvSpPr/>
          <p:nvPr/>
        </p:nvSpPr>
        <p:spPr>
          <a:xfrm>
            <a:off x="3835020" y="3031038"/>
            <a:ext cx="4763069" cy="954108"/>
          </a:xfrm>
          <a:prstGeom prst="wedgeRectCallout">
            <a:avLst>
              <a:gd name="adj1" fmla="val -46959"/>
              <a:gd name="adj2" fmla="val -9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835021" y="2908206"/>
            <a:ext cx="4763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Momento de Alta Frecuencia (LIN)</a:t>
            </a:r>
            <a:endParaRPr lang="es-ES" sz="2800" dirty="0"/>
          </a:p>
        </p:txBody>
      </p:sp>
      <p:sp>
        <p:nvSpPr>
          <p:cNvPr id="9" name="Rectángulo redondeado 8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Preliminares  4/21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809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3870" y="13398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sz="4000" b="1" dirty="0" smtClean="0"/>
              <a:t>Motivación: </a:t>
            </a:r>
            <a:r>
              <a:rPr lang="es-ES" sz="3300" dirty="0"/>
              <a:t>Se requiere un procedimiento automatizado que permita estudiar interacciones acústicas de forma escalable.</a:t>
            </a:r>
            <a:r>
              <a:rPr lang="es-ES" sz="5400" dirty="0"/>
              <a:t/>
            </a:r>
            <a:br>
              <a:rPr lang="es-ES" sz="5400" dirty="0"/>
            </a:br>
            <a:endParaRPr lang="es-ES" sz="5400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53870" y="3478860"/>
            <a:ext cx="11510750" cy="171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 smtClean="0"/>
              <a:t>Objetivo general</a:t>
            </a:r>
            <a:r>
              <a:rPr lang="es-ES" b="1" dirty="0"/>
              <a:t>:</a:t>
            </a:r>
            <a:r>
              <a:rPr lang="es-ES" sz="3100" b="1" dirty="0"/>
              <a:t>  </a:t>
            </a:r>
            <a:r>
              <a:rPr lang="es-ES" sz="3000" u="sng" dirty="0" smtClean="0"/>
              <a:t>Desarrollar </a:t>
            </a:r>
            <a:r>
              <a:rPr lang="es-ES" sz="3000" u="sng" dirty="0"/>
              <a:t>y validar un flujo </a:t>
            </a:r>
            <a:r>
              <a:rPr lang="es-ES" sz="3000" u="sng" dirty="0" smtClean="0"/>
              <a:t>computacional que permita </a:t>
            </a:r>
            <a:r>
              <a:rPr lang="es-ES" sz="3000" u="sng" dirty="0"/>
              <a:t>reconstruir la dinámica de </a:t>
            </a:r>
            <a:r>
              <a:rPr lang="es-ES" sz="3000" u="sng" dirty="0" smtClean="0"/>
              <a:t>los coros de </a:t>
            </a:r>
            <a:r>
              <a:rPr lang="es-ES" sz="3000" i="1" u="sng" dirty="0" smtClean="0"/>
              <a:t>E. </a:t>
            </a:r>
            <a:r>
              <a:rPr lang="es-ES" sz="3000" i="1" u="sng" dirty="0" err="1" smtClean="0"/>
              <a:t>eileenae</a:t>
            </a:r>
            <a:r>
              <a:rPr lang="es-ES" sz="3000" u="sng" dirty="0" smtClean="0"/>
              <a:t> </a:t>
            </a:r>
            <a:r>
              <a:rPr lang="es-ES" sz="3000" u="sng" dirty="0"/>
              <a:t>y cuantificar su </a:t>
            </a:r>
            <a:r>
              <a:rPr lang="es-ES" sz="3000" u="sng" dirty="0" smtClean="0"/>
              <a:t>sincronización y </a:t>
            </a:r>
            <a:r>
              <a:rPr lang="es-ES" sz="3000" u="sng" dirty="0"/>
              <a:t>causalidad.</a:t>
            </a:r>
            <a:endParaRPr lang="es-ES" sz="3500" u="sng" dirty="0"/>
          </a:p>
        </p:txBody>
      </p:sp>
      <p:sp>
        <p:nvSpPr>
          <p:cNvPr id="6" name="Elipse 5"/>
          <p:cNvSpPr/>
          <p:nvPr/>
        </p:nvSpPr>
        <p:spPr>
          <a:xfrm>
            <a:off x="272955" y="1312549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290582" y="3806407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redondeado 8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Motivación. Objetivo General y Específicos 5/21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4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1889"/>
            <a:ext cx="10515600" cy="1325563"/>
          </a:xfrm>
        </p:spPr>
        <p:txBody>
          <a:bodyPr/>
          <a:lstStyle/>
          <a:p>
            <a:r>
              <a:rPr lang="es-ES" dirty="0" smtClean="0"/>
              <a:t>Eliminación de Ruido.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9" y="2835133"/>
            <a:ext cx="5968523" cy="3606609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12" y="2838577"/>
            <a:ext cx="5962826" cy="360316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667045" y="2496774"/>
            <a:ext cx="936009" cy="418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/>
              <a:t>Antes</a:t>
            </a:r>
            <a:endParaRPr lang="es-ES" sz="2400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471790" y="2469317"/>
            <a:ext cx="1257870" cy="418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/>
              <a:t>Después</a:t>
            </a:r>
            <a:endParaRPr lang="es-ES" sz="24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676700" y="1104377"/>
            <a:ext cx="11021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Atenuar interferencias puntuales (vocalizaciones de otros individuos, clics mecánicos) y ruidos de banda ancha (motores de vehículos, grillos, viento).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Poda espectral (</a:t>
            </a:r>
            <a:r>
              <a:rPr lang="es-ES" sz="2400" i="1" dirty="0" err="1" smtClean="0"/>
              <a:t>spectral</a:t>
            </a:r>
            <a:r>
              <a:rPr lang="es-ES" sz="2400" i="1" dirty="0" smtClean="0"/>
              <a:t> </a:t>
            </a:r>
            <a:r>
              <a:rPr lang="es-ES" sz="2400" i="1" dirty="0" err="1" smtClean="0"/>
              <a:t>pruning</a:t>
            </a:r>
            <a:r>
              <a:rPr lang="es-ES" sz="2400" dirty="0" smtClean="0"/>
              <a:t>) basada en el percentil 99.9 de la amplitud por frecuencia.</a:t>
            </a:r>
            <a:endParaRPr lang="es-ES" sz="2400" dirty="0"/>
          </a:p>
        </p:txBody>
      </p:sp>
      <p:sp>
        <p:nvSpPr>
          <p:cNvPr id="9" name="Elipse 8"/>
          <p:cNvSpPr/>
          <p:nvPr/>
        </p:nvSpPr>
        <p:spPr>
          <a:xfrm>
            <a:off x="395785" y="621840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Eliminación de Ruido  </a:t>
            </a:r>
            <a:r>
              <a:rPr lang="es-ES" dirty="0"/>
              <a:t>6</a:t>
            </a:r>
            <a:r>
              <a:rPr lang="es-ES" dirty="0" smtClean="0"/>
              <a:t>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24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200" y="85101"/>
            <a:ext cx="10515600" cy="1325563"/>
          </a:xfrm>
        </p:spPr>
        <p:txBody>
          <a:bodyPr/>
          <a:lstStyle/>
          <a:p>
            <a:r>
              <a:rPr lang="es-ES" dirty="0" smtClean="0"/>
              <a:t>Sincronización.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62122" y="1148710"/>
                <a:ext cx="11240069" cy="350264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ES" dirty="0" smtClean="0"/>
                  <a:t>Localizar puntos de máximos locales de los </a:t>
                </a:r>
                <a:r>
                  <a:rPr lang="es-ES" dirty="0" err="1" smtClean="0"/>
                  <a:t>Mel</a:t>
                </a:r>
                <a:r>
                  <a:rPr lang="es-ES" dirty="0" smtClean="0"/>
                  <a:t>-espectrogramas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Construir histogramas de los índices temporales de los máximos.</a:t>
                </a:r>
              </a:p>
              <a:p>
                <a:r>
                  <a:rPr lang="es-ES" dirty="0" smtClean="0"/>
                  <a:t>Aplicar </a:t>
                </a:r>
                <a:r>
                  <a:rPr lang="es-ES" dirty="0"/>
                  <a:t>C</a:t>
                </a:r>
                <a:r>
                  <a:rPr lang="es-ES" dirty="0" smtClean="0"/>
                  <a:t>orrelación Cruzada entre los histogramas de cada par de archivos.</a:t>
                </a:r>
              </a:p>
              <a:p>
                <a:pPr marL="0" indent="0">
                  <a:buNone/>
                </a:pPr>
                <a:endParaRPr lang="es-ES" i="1" dirty="0" smtClean="0"/>
              </a:p>
              <a:p>
                <a:pPr marL="0" indent="0">
                  <a:buNone/>
                </a:pPr>
                <a:r>
                  <a:rPr lang="es-ES" i="1" dirty="0" smtClean="0"/>
                  <a:t>Simple </a:t>
                </a:r>
                <a:r>
                  <a:rPr lang="es-ES" i="1" dirty="0"/>
                  <a:t>Cross </a:t>
                </a:r>
                <a:r>
                  <a:rPr lang="es-ES" i="1" dirty="0" err="1"/>
                  <a:t>Correlation</a:t>
                </a:r>
                <a:r>
                  <a:rPr lang="es-ES" dirty="0"/>
                  <a:t>: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ES" dirty="0"/>
                  <a:t>son los valores del primer y segundo </a:t>
                </a:r>
                <a:r>
                  <a:rPr lang="es-ES" dirty="0" smtClean="0"/>
                  <a:t>vector</a:t>
                </a:r>
                <a:r>
                  <a:rPr lang="es-ES" i="1" dirty="0" smtClean="0"/>
                  <a:t> </a:t>
                </a:r>
                <a:r>
                  <a:rPr lang="es-ES" dirty="0" smtClean="0"/>
                  <a:t>respectivamente</a:t>
                </a:r>
                <a:r>
                  <a:rPr lang="es-ES" dirty="0"/>
                  <a:t>, en la misma posición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122" y="1148710"/>
                <a:ext cx="11240069" cy="3502641"/>
              </a:xfrm>
              <a:blipFill rotWithShape="0">
                <a:blip r:embed="rId2"/>
                <a:stretch>
                  <a:fillRect l="-977" t="-3478" b="-156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9" t="12176" r="25112" b="17047"/>
          <a:stretch/>
        </p:blipFill>
        <p:spPr>
          <a:xfrm>
            <a:off x="4259823" y="2628151"/>
            <a:ext cx="1267519" cy="114215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392850" y="4766920"/>
            <a:ext cx="5254387" cy="382774"/>
            <a:chOff x="1214651" y="4777464"/>
            <a:chExt cx="5745707" cy="382774"/>
          </a:xfrm>
        </p:grpSpPr>
        <p:sp>
          <p:nvSpPr>
            <p:cNvPr id="6" name="Rectángulo 5"/>
            <p:cNvSpPr/>
            <p:nvPr/>
          </p:nvSpPr>
          <p:spPr>
            <a:xfrm>
              <a:off x="1214651" y="4790364"/>
              <a:ext cx="5745707" cy="3684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000000000000000</a:t>
              </a:r>
              <a:endParaRPr lang="es-ES" dirty="0"/>
            </a:p>
          </p:txBody>
        </p:sp>
        <p:cxnSp>
          <p:nvCxnSpPr>
            <p:cNvPr id="7" name="Conector recto 6"/>
            <p:cNvCxnSpPr>
              <a:stCxn id="6" idx="0"/>
            </p:cNvCxnSpPr>
            <p:nvPr/>
          </p:nvCxnSpPr>
          <p:spPr>
            <a:xfrm flipH="1">
              <a:off x="4087504" y="4790364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/>
          </p:nvCxnSpPr>
          <p:spPr>
            <a:xfrm flipH="1">
              <a:off x="5420437" y="4790364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>
            <a:xfrm flipH="1">
              <a:off x="2754571" y="4790364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H="1">
              <a:off x="1984610" y="4784606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>
            <a:xfrm flipH="1">
              <a:off x="3421035" y="4777464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 flipH="1">
              <a:off x="4753969" y="4777464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H="1">
              <a:off x="6170934" y="4791748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/>
          <p:cNvGrpSpPr/>
          <p:nvPr/>
        </p:nvGrpSpPr>
        <p:grpSpPr>
          <a:xfrm>
            <a:off x="3410564" y="5163230"/>
            <a:ext cx="5262872" cy="393542"/>
            <a:chOff x="1214651" y="4776828"/>
            <a:chExt cx="5745707" cy="393542"/>
          </a:xfrm>
        </p:grpSpPr>
        <p:sp>
          <p:nvSpPr>
            <p:cNvPr id="15" name="Rectángulo 14"/>
            <p:cNvSpPr/>
            <p:nvPr/>
          </p:nvSpPr>
          <p:spPr>
            <a:xfrm>
              <a:off x="1214651" y="4790364"/>
              <a:ext cx="5745707" cy="3684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6" name="Conector recto 15"/>
            <p:cNvCxnSpPr/>
            <p:nvPr/>
          </p:nvCxnSpPr>
          <p:spPr>
            <a:xfrm flipH="1">
              <a:off x="3953403" y="4790364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H="1">
              <a:off x="5420437" y="4790364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 flipH="1">
              <a:off x="2539381" y="4776828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H="1">
              <a:off x="1885241" y="4801880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 flipH="1">
              <a:off x="3212839" y="4776828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 flipH="1">
              <a:off x="4737312" y="4777464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 flipH="1">
              <a:off x="6130685" y="4778848"/>
              <a:ext cx="1" cy="368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o 25"/>
          <p:cNvGrpSpPr/>
          <p:nvPr/>
        </p:nvGrpSpPr>
        <p:grpSpPr>
          <a:xfrm>
            <a:off x="6631440" y="4398207"/>
            <a:ext cx="0" cy="1925608"/>
            <a:chOff x="3410564" y="4394579"/>
            <a:chExt cx="0" cy="1925608"/>
          </a:xfrm>
        </p:grpSpPr>
        <p:cxnSp>
          <p:nvCxnSpPr>
            <p:cNvPr id="27" name="Conector recto 26"/>
            <p:cNvCxnSpPr/>
            <p:nvPr/>
          </p:nvCxnSpPr>
          <p:spPr>
            <a:xfrm flipV="1">
              <a:off x="3410564" y="4394579"/>
              <a:ext cx="0" cy="9628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/>
            <p:nvPr/>
          </p:nvCxnSpPr>
          <p:spPr>
            <a:xfrm flipV="1">
              <a:off x="3410564" y="5357383"/>
              <a:ext cx="0" cy="9628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uadroTexto 28"/>
          <p:cNvSpPr txBox="1"/>
          <p:nvPr/>
        </p:nvSpPr>
        <p:spPr>
          <a:xfrm>
            <a:off x="1577098" y="47357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0</a:t>
            </a:r>
            <a:endParaRPr lang="es-ES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59452" y="473962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0</a:t>
            </a:r>
            <a:endParaRPr lang="es-ES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4159452" y="51203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0</a:t>
            </a:r>
            <a:endParaRPr lang="es-ES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6101203" y="51323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0</a:t>
            </a:r>
            <a:endParaRPr lang="es-ES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7421418" y="51220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0</a:t>
            </a:r>
            <a:endParaRPr lang="es-ES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2287439" y="47266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1</a:t>
            </a:r>
            <a:endParaRPr lang="es-ES" b="1" dirty="0"/>
          </a:p>
        </p:txBody>
      </p:sp>
      <p:sp>
        <p:nvSpPr>
          <p:cNvPr id="35" name="CuadroTexto 34"/>
          <p:cNvSpPr txBox="1"/>
          <p:nvPr/>
        </p:nvSpPr>
        <p:spPr>
          <a:xfrm>
            <a:off x="3531177" y="47535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1</a:t>
            </a:r>
            <a:endParaRPr lang="es-ES" b="1" dirty="0"/>
          </a:p>
        </p:txBody>
      </p:sp>
      <p:sp>
        <p:nvSpPr>
          <p:cNvPr id="36" name="CuadroTexto 35"/>
          <p:cNvSpPr txBox="1"/>
          <p:nvPr/>
        </p:nvSpPr>
        <p:spPr>
          <a:xfrm>
            <a:off x="4773573" y="470343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1</a:t>
            </a:r>
            <a:endParaRPr lang="es-ES" b="1" dirty="0"/>
          </a:p>
        </p:txBody>
      </p:sp>
      <p:sp>
        <p:nvSpPr>
          <p:cNvPr id="37" name="CuadroTexto 36"/>
          <p:cNvSpPr txBox="1"/>
          <p:nvPr/>
        </p:nvSpPr>
        <p:spPr>
          <a:xfrm>
            <a:off x="5416722" y="470343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1</a:t>
            </a:r>
            <a:endParaRPr lang="es-ES" b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112078" y="470343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1</a:t>
            </a:r>
            <a:endParaRPr lang="es-ES" b="1" dirty="0"/>
          </a:p>
        </p:txBody>
      </p:sp>
      <p:sp>
        <p:nvSpPr>
          <p:cNvPr id="39" name="CuadroTexto 38"/>
          <p:cNvSpPr txBox="1"/>
          <p:nvPr/>
        </p:nvSpPr>
        <p:spPr>
          <a:xfrm>
            <a:off x="3546973" y="51296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1</a:t>
            </a:r>
            <a:endParaRPr lang="es-ES" b="1" dirty="0"/>
          </a:p>
        </p:txBody>
      </p:sp>
      <p:sp>
        <p:nvSpPr>
          <p:cNvPr id="40" name="CuadroTexto 39"/>
          <p:cNvSpPr txBox="1"/>
          <p:nvPr/>
        </p:nvSpPr>
        <p:spPr>
          <a:xfrm>
            <a:off x="4774363" y="511664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1</a:t>
            </a:r>
            <a:endParaRPr lang="es-ES" b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5416722" y="510235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1</a:t>
            </a:r>
            <a:endParaRPr lang="es-ES" b="1" dirty="0"/>
          </a:p>
        </p:txBody>
      </p:sp>
      <p:sp>
        <p:nvSpPr>
          <p:cNvPr id="42" name="CuadroTexto 41"/>
          <p:cNvSpPr txBox="1"/>
          <p:nvPr/>
        </p:nvSpPr>
        <p:spPr>
          <a:xfrm>
            <a:off x="6779983" y="51242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1</a:t>
            </a:r>
            <a:endParaRPr lang="es-ES" b="1" dirty="0"/>
          </a:p>
        </p:txBody>
      </p:sp>
      <p:sp>
        <p:nvSpPr>
          <p:cNvPr id="43" name="CuadroTexto 42"/>
          <p:cNvSpPr txBox="1"/>
          <p:nvPr/>
        </p:nvSpPr>
        <p:spPr>
          <a:xfrm>
            <a:off x="8131938" y="51254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1</a:t>
            </a:r>
            <a:endParaRPr lang="es-ES" b="1" dirty="0"/>
          </a:p>
        </p:txBody>
      </p:sp>
      <p:sp>
        <p:nvSpPr>
          <p:cNvPr id="44" name="CuadroTexto 43"/>
          <p:cNvSpPr txBox="1"/>
          <p:nvPr/>
        </p:nvSpPr>
        <p:spPr>
          <a:xfrm>
            <a:off x="2921031" y="471510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0</a:t>
            </a:r>
            <a:endParaRPr lang="es-ES" b="1" dirty="0"/>
          </a:p>
        </p:txBody>
      </p:sp>
      <p:sp>
        <p:nvSpPr>
          <p:cNvPr id="45" name="Marcador de contenido 2"/>
          <p:cNvSpPr txBox="1">
            <a:spLocks/>
          </p:cNvSpPr>
          <p:nvPr/>
        </p:nvSpPr>
        <p:spPr>
          <a:xfrm>
            <a:off x="9261732" y="5215862"/>
            <a:ext cx="2325612" cy="378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Resultado: 3</a:t>
            </a:r>
          </a:p>
        </p:txBody>
      </p:sp>
      <p:grpSp>
        <p:nvGrpSpPr>
          <p:cNvPr id="46" name="Grupo 45"/>
          <p:cNvGrpSpPr/>
          <p:nvPr/>
        </p:nvGrpSpPr>
        <p:grpSpPr>
          <a:xfrm>
            <a:off x="3410564" y="4380931"/>
            <a:ext cx="0" cy="1925608"/>
            <a:chOff x="3410564" y="4394579"/>
            <a:chExt cx="0" cy="1925608"/>
          </a:xfrm>
        </p:grpSpPr>
        <p:cxnSp>
          <p:nvCxnSpPr>
            <p:cNvPr id="47" name="Conector recto 46"/>
            <p:cNvCxnSpPr/>
            <p:nvPr/>
          </p:nvCxnSpPr>
          <p:spPr>
            <a:xfrm flipV="1">
              <a:off x="3410564" y="4394579"/>
              <a:ext cx="0" cy="9628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flipV="1">
              <a:off x="3410564" y="5357383"/>
              <a:ext cx="0" cy="9628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ipse 48"/>
          <p:cNvSpPr/>
          <p:nvPr/>
        </p:nvSpPr>
        <p:spPr>
          <a:xfrm>
            <a:off x="395785" y="621840"/>
            <a:ext cx="280915" cy="245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redondeado 49"/>
          <p:cNvSpPr/>
          <p:nvPr/>
        </p:nvSpPr>
        <p:spPr>
          <a:xfrm>
            <a:off x="0" y="6509982"/>
            <a:ext cx="12192000" cy="348018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Sincronización 7/21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22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1669</Words>
  <Application>Microsoft Office PowerPoint</Application>
  <PresentationFormat>Panorámica</PresentationFormat>
  <Paragraphs>229</Paragraphs>
  <Slides>36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 Unicode MS</vt:lpstr>
      <vt:lpstr>Arial</vt:lpstr>
      <vt:lpstr>Calibri</vt:lpstr>
      <vt:lpstr>Calibri Light</vt:lpstr>
      <vt:lpstr>Cambria Math</vt:lpstr>
      <vt:lpstr>Wingdings</vt:lpstr>
      <vt:lpstr>Tema de Office</vt:lpstr>
      <vt:lpstr>Análisis Computacional de Coros de Eleutherodactylus eileenae (Dunn, 1926): Inferencia de Redes desde Señales Bioacústicas.</vt:lpstr>
      <vt:lpstr>Preliminares.</vt:lpstr>
      <vt:lpstr>Distribución espacial de los dispositivos</vt:lpstr>
      <vt:lpstr>Presentación de PowerPoint</vt:lpstr>
      <vt:lpstr>Presentación de PowerPoint</vt:lpstr>
      <vt:lpstr>Presentación de PowerPoint</vt:lpstr>
      <vt:lpstr>Motivación: Se requiere un procedimiento automatizado que permita estudiar interacciones acústicas de forma escalable. </vt:lpstr>
      <vt:lpstr>Eliminación de Ruido.</vt:lpstr>
      <vt:lpstr>Sincronización.</vt:lpstr>
      <vt:lpstr>Detección de cantos. Algoritmo basado en energías relativas.</vt:lpstr>
      <vt:lpstr>Detección de cantos. Algoritmo basado en clustering espectro-temporal.</vt:lpstr>
      <vt:lpstr>Resultados. Obtención de secuencias de cantos sobre un fragmento de los datos de 20231021_190000.</vt:lpstr>
      <vt:lpstr>Consistencia de resultados.</vt:lpstr>
      <vt:lpstr>Evaluación de resultados. Comparación con etiquetado manual.</vt:lpstr>
      <vt:lpstr>Comparación entre algoritmos.</vt:lpstr>
      <vt:lpstr>Interacciones. Modelo de Ising.</vt:lpstr>
      <vt:lpstr>Interacciones. Modelo de Ising.</vt:lpstr>
      <vt:lpstr>Descenso por Gradiente.</vt:lpstr>
      <vt:lpstr>Resultados. Grabaciones del 20231021_190000.</vt:lpstr>
      <vt:lpstr>Presentación de PowerPoint</vt:lpstr>
      <vt:lpstr>Persistencia de algunas interacciones en el tiempo</vt:lpstr>
      <vt:lpstr>Capacidad de predecir la tasa de aparición de patrones de cantos.</vt:lpstr>
      <vt:lpstr>Conclusiones</vt:lpstr>
      <vt:lpstr>Análisis Computacional de Coros de Eleutherodactylus eileenae (Dunn, 1926): Inferencia de Redes desde Señales Bioacústicas.</vt:lpstr>
      <vt:lpstr>Preguntas del Oponente</vt:lpstr>
      <vt:lpstr>1. ¿Cómo evaluar la generalización de las heurísticas?</vt:lpstr>
      <vt:lpstr>1. ¿Cómo evaluar la generalización de las heurísticas?</vt:lpstr>
      <vt:lpstr>2. Si el modelo baseline aparentemente da mejores resultados, ¿por qué buscar complejizar aún más la propuesta?</vt:lpstr>
      <vt:lpstr>2. Si el modelo baseline aparentemente da mejores resultados, ¿por qué buscar complejizar aún más la propuesta?</vt:lpstr>
      <vt:lpstr>2. Si el modelo baseline aparentemente da mejores resultados, ¿por qué buscar complejizar aún más la propuesta?</vt:lpstr>
      <vt:lpstr>2. Si el modelo baseline aparentemente da mejores resultados, ¿por qué buscar complejizar aún más la propuesta?</vt:lpstr>
      <vt:lpstr>3. ¿Cómo validar el resultado final contra el problema supervisado de asignar cada señal a cada fuente?</vt:lpstr>
      <vt:lpstr>3. ¿Cómo validar el resultado final contra el problema supervisado de asignar cada señal a cada fuente?</vt:lpstr>
      <vt:lpstr>3. ¿Cómo validar el resultado final contra el problema supervisado de asignar cada señal a cada fuente?</vt:lpstr>
      <vt:lpstr>4. ¿Qué se concluye acerca de la hipótesis de co-emisión e inhibición?</vt:lpstr>
      <vt:lpstr>Muchas 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Computacional de Coros de Eleutherodactylus eileenae (Dunn, 1926): I.</dc:title>
  <dc:creator>Cuenta Microsoft</dc:creator>
  <cp:lastModifiedBy>Cuenta Microsoft</cp:lastModifiedBy>
  <cp:revision>76</cp:revision>
  <dcterms:created xsi:type="dcterms:W3CDTF">2025-05-26T01:59:13Z</dcterms:created>
  <dcterms:modified xsi:type="dcterms:W3CDTF">2025-06-03T03:11:09Z</dcterms:modified>
</cp:coreProperties>
</file>